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52"/>
  </p:notesMasterIdLst>
  <p:sldIdLst>
    <p:sldId id="256" r:id="rId3"/>
    <p:sldId id="280" r:id="rId4"/>
    <p:sldId id="260" r:id="rId5"/>
    <p:sldId id="261" r:id="rId6"/>
    <p:sldId id="262" r:id="rId7"/>
    <p:sldId id="263" r:id="rId8"/>
    <p:sldId id="268" r:id="rId9"/>
    <p:sldId id="267" r:id="rId10"/>
    <p:sldId id="269" r:id="rId11"/>
    <p:sldId id="257" r:id="rId12"/>
    <p:sldId id="266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9" r:id="rId21"/>
    <p:sldId id="278" r:id="rId22"/>
    <p:sldId id="277" r:id="rId23"/>
    <p:sldId id="281" r:id="rId24"/>
    <p:sldId id="285" r:id="rId25"/>
    <p:sldId id="286" r:id="rId26"/>
    <p:sldId id="287" r:id="rId27"/>
    <p:sldId id="282" r:id="rId28"/>
    <p:sldId id="283" r:id="rId29"/>
    <p:sldId id="284" r:id="rId30"/>
    <p:sldId id="288" r:id="rId31"/>
    <p:sldId id="289" r:id="rId32"/>
    <p:sldId id="290" r:id="rId33"/>
    <p:sldId id="291" r:id="rId34"/>
    <p:sldId id="292" r:id="rId35"/>
    <p:sldId id="293" r:id="rId36"/>
    <p:sldId id="294" r:id="rId37"/>
    <p:sldId id="295" r:id="rId38"/>
    <p:sldId id="297" r:id="rId39"/>
    <p:sldId id="300" r:id="rId40"/>
    <p:sldId id="296" r:id="rId41"/>
    <p:sldId id="298" r:id="rId42"/>
    <p:sldId id="302" r:id="rId43"/>
    <p:sldId id="301" r:id="rId44"/>
    <p:sldId id="303" r:id="rId45"/>
    <p:sldId id="304" r:id="rId46"/>
    <p:sldId id="305" r:id="rId47"/>
    <p:sldId id="299" r:id="rId48"/>
    <p:sldId id="306" r:id="rId49"/>
    <p:sldId id="307" r:id="rId50"/>
    <p:sldId id="308" r:id="rId51"/>
  </p:sldIdLst>
  <p:sldSz cx="9144000" cy="5143500" type="screen16x9"/>
  <p:notesSz cx="6858000" cy="9144000"/>
  <p:defaultTextStyle>
    <a:defPPr>
      <a:defRPr lang="en-US"/>
    </a:defPPr>
    <a:lvl1pPr marL="0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8194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16388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24582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32776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40969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49163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57357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65551" algn="l" defTabSz="816388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99FF"/>
    <a:srgbClr val="00D05E"/>
    <a:srgbClr val="FF6565"/>
    <a:srgbClr val="FF505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275" autoAdjust="0"/>
  </p:normalViewPr>
  <p:slideViewPr>
    <p:cSldViewPr>
      <p:cViewPr>
        <p:scale>
          <a:sx n="100" d="100"/>
          <a:sy n="100" d="100"/>
        </p:scale>
        <p:origin x="-702" y="-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701FA0-2D85-400A-92A0-74739C71A567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4CE54-0121-4E4F-9480-7367A560962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scene from the game RAGE.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That’s still a fair bit of work to fetch a color from a hardware virtual texture.</a:t>
            </a:r>
          </a:p>
          <a:p>
            <a:r>
              <a:rPr lang="en-US" baseline="0" dirty="0" smtClean="0"/>
              <a:t>Once again no need to duplicate all this work to fetch more than just color (diffuse, </a:t>
            </a:r>
            <a:r>
              <a:rPr lang="en-US" baseline="0" dirty="0" err="1" smtClean="0"/>
              <a:t>specular</a:t>
            </a:r>
            <a:r>
              <a:rPr lang="en-US" baseline="0" dirty="0" smtClean="0"/>
              <a:t>, normal etc.).</a:t>
            </a:r>
          </a:p>
          <a:p>
            <a:r>
              <a:rPr lang="en-US" baseline="0" dirty="0" smtClean="0"/>
              <a:t>Just allocate and maintain multiple virtual textures simultaneously.</a:t>
            </a:r>
          </a:p>
          <a:p>
            <a:r>
              <a:rPr lang="en-US" dirty="0" smtClean="0"/>
              <a:t>Only need to sample the additional virtual textures once at</a:t>
            </a:r>
            <a:r>
              <a:rPr lang="en-US" baseline="0" dirty="0" smtClean="0"/>
              <a:t> the end when the resident LOD is known.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That’s a fair bit of code.</a:t>
            </a:r>
          </a:p>
          <a:p>
            <a:r>
              <a:rPr lang="en-US" dirty="0" smtClean="0"/>
              <a:t>The texture</a:t>
            </a:r>
            <a:r>
              <a:rPr lang="en-US" baseline="0" dirty="0" smtClean="0"/>
              <a:t> array coordinates could be stored on the geometry but we want to simultaneously support software and hardware virtual textures.</a:t>
            </a:r>
          </a:p>
          <a:p>
            <a:r>
              <a:rPr lang="en-US" baseline="0" dirty="0" smtClean="0"/>
              <a:t>Besides the full virtual texture coordinates may still be needed to calculate feedback.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While with software</a:t>
            </a:r>
            <a:r>
              <a:rPr lang="en-US" baseline="0" dirty="0" smtClean="0"/>
              <a:t> virtual textures we have complete control over the size of a texture page, with hardware virtual textures we do not.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Especially</a:t>
            </a:r>
            <a:r>
              <a:rPr lang="en-US" baseline="0" dirty="0" smtClean="0"/>
              <a:t> with a highly parallel deep pipeline it is undesirable to learn we are out of memory at the very end.</a:t>
            </a:r>
          </a:p>
          <a:p>
            <a:r>
              <a:rPr lang="en-US" baseline="0" dirty="0" smtClean="0"/>
              <a:t>In our case we either have to roll back all the work that came through the pipeline or we have to free up a page in the middle of issuing </a:t>
            </a:r>
            <a:r>
              <a:rPr lang="en-US" baseline="0" dirty="0" err="1" smtClean="0"/>
              <a:t>TexSubImage</a:t>
            </a:r>
            <a:r>
              <a:rPr lang="en-US" baseline="0" dirty="0" smtClean="0"/>
              <a:t> commands which would be bad for rendering performance.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38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shows a textured wall with bilinear magnification.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43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shows the</a:t>
            </a:r>
            <a:r>
              <a:rPr lang="en-US" baseline="0" dirty="0" smtClean="0"/>
              <a:t> same</a:t>
            </a:r>
            <a:r>
              <a:rPr lang="en-US" dirty="0" smtClean="0"/>
              <a:t> textured wall with programmatically generated finer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mip</a:t>
            </a:r>
            <a:r>
              <a:rPr lang="en-US" baseline="0" dirty="0" smtClean="0"/>
              <a:t> texture pages.</a:t>
            </a:r>
          </a:p>
          <a:p>
            <a:r>
              <a:rPr lang="en-US" baseline="0" dirty="0" smtClean="0"/>
              <a:t>In this particular case the </a:t>
            </a:r>
            <a:r>
              <a:rPr lang="en-US" baseline="0" dirty="0" err="1" smtClean="0"/>
              <a:t>upsampling</a:t>
            </a:r>
            <a:r>
              <a:rPr lang="en-US" baseline="0" dirty="0" smtClean="0"/>
              <a:t> algorithm uses a </a:t>
            </a:r>
            <a:r>
              <a:rPr lang="en-US" baseline="0" dirty="0" err="1" smtClean="0"/>
              <a:t>bicubic</a:t>
            </a:r>
            <a:r>
              <a:rPr lang="en-US" baseline="0" dirty="0" smtClean="0"/>
              <a:t> filter with adaptive sharpening.</a:t>
            </a:r>
          </a:p>
          <a:p>
            <a:r>
              <a:rPr lang="en-US" baseline="0" dirty="0" smtClean="0"/>
              <a:t>It is a subtle improvement which is good because we don’t want to mangle the original art.</a:t>
            </a:r>
          </a:p>
          <a:p>
            <a:r>
              <a:rPr lang="en-US" baseline="0" dirty="0" smtClean="0"/>
              <a:t>At the same time it definitely looks better than bilinear magnification.</a:t>
            </a:r>
          </a:p>
          <a:p>
            <a:r>
              <a:rPr lang="en-US" baseline="0" dirty="0" smtClean="0"/>
              <a:t>Ok, so you implemented some lame </a:t>
            </a:r>
            <a:r>
              <a:rPr lang="en-US" baseline="0" dirty="0" err="1" smtClean="0"/>
              <a:t>upsampling</a:t>
            </a:r>
            <a:r>
              <a:rPr lang="en-US" baseline="0" dirty="0" smtClean="0"/>
              <a:t> algorithm… that’s not the point.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44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only we can</a:t>
            </a:r>
            <a:r>
              <a:rPr lang="en-US" baseline="0" dirty="0" smtClean="0"/>
              <a:t> tell the hardware where to place the fixed point we don’t need more bits.</a:t>
            </a:r>
          </a:p>
          <a:p>
            <a:r>
              <a:rPr lang="en-US" baseline="0" dirty="0" smtClean="0"/>
              <a:t>Presumably it is cheaper to make the hardware work with a user specified fixed point than it is to add more bits.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45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has been a pet peeve for over a decade.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46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of the arguments</a:t>
            </a:r>
            <a:r>
              <a:rPr lang="en-US" baseline="0" dirty="0" smtClean="0"/>
              <a:t> constantly used against direct texture access is that it doesn’t allow the hardware people to arbitrarily change the tiling format underneath an application.</a:t>
            </a:r>
          </a:p>
          <a:p>
            <a:r>
              <a:rPr lang="en-US" baseline="0" dirty="0" smtClean="0"/>
              <a:t>While there may be a significant performance delta between linear (non-tiled) textures and tiled textures, the difference between different tiling formats really isn’t always what significant and quite often only important for synthetic benchmarks.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48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game implements a debug mode where virtual texture</a:t>
            </a:r>
            <a:r>
              <a:rPr lang="en-US" baseline="0" dirty="0" smtClean="0"/>
              <a:t> pages are highlighted and numbered.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</a:t>
            </a:r>
            <a:r>
              <a:rPr lang="en-US" baseline="0" dirty="0" smtClean="0"/>
              <a:t> shows the physical texture with all the currently resident texture pages.</a:t>
            </a:r>
          </a:p>
          <a:p>
            <a:r>
              <a:rPr lang="en-US" baseline="0" dirty="0" smtClean="0"/>
              <a:t>The numbers are tiny but the same numbers that are visible on the virtual pages in the scene are displayed on the pages in the physical texture.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left</a:t>
            </a:r>
            <a:r>
              <a:rPr lang="en-US" baseline="0" dirty="0" smtClean="0"/>
              <a:t> is the virtual texture.</a:t>
            </a:r>
          </a:p>
          <a:p>
            <a:r>
              <a:rPr lang="en-US" baseline="0" dirty="0" smtClean="0"/>
              <a:t>Top right is the physical texture.</a:t>
            </a:r>
          </a:p>
          <a:p>
            <a:r>
              <a:rPr lang="en-US" baseline="0" dirty="0" smtClean="0"/>
              <a:t>Bottom right displays the quad-tree that represents </a:t>
            </a:r>
            <a:r>
              <a:rPr lang="en-US" dirty="0" smtClean="0"/>
              <a:t>the </a:t>
            </a:r>
            <a:r>
              <a:rPr lang="en-US" dirty="0" err="1" smtClean="0"/>
              <a:t>mip</a:t>
            </a:r>
            <a:r>
              <a:rPr lang="en-US" dirty="0" smtClean="0"/>
              <a:t> hierarchy of the currently resident texture pages.</a:t>
            </a:r>
          </a:p>
          <a:p>
            <a:r>
              <a:rPr lang="en-US" dirty="0" smtClean="0"/>
              <a:t>One</a:t>
            </a:r>
            <a:r>
              <a:rPr lang="en-US" baseline="0" dirty="0" smtClean="0"/>
              <a:t> of the resident texture pages of the virtual texture is highlighted in red (called V).</a:t>
            </a:r>
          </a:p>
          <a:p>
            <a:r>
              <a:rPr lang="en-US" baseline="0" dirty="0" smtClean="0"/>
              <a:t>The same page is highlighted red in quad-tree and in the physical texture (called P).</a:t>
            </a:r>
          </a:p>
          <a:p>
            <a:r>
              <a:rPr lang="en-US" dirty="0" smtClean="0"/>
              <a:t>Each quad-tree node provides a scale and</a:t>
            </a:r>
            <a:r>
              <a:rPr lang="en-US" baseline="0" dirty="0" smtClean="0"/>
              <a:t> bias that translates a virtual address within a virtual page to a physical address within a physical page.</a:t>
            </a:r>
          </a:p>
          <a:p>
            <a:r>
              <a:rPr lang="en-US" baseline="0" dirty="0" smtClean="0"/>
              <a:t>The scale is the ratio between the size of the virtual </a:t>
            </a:r>
            <a:r>
              <a:rPr lang="en-US" baseline="0" dirty="0" err="1" smtClean="0"/>
              <a:t>mip</a:t>
            </a:r>
            <a:r>
              <a:rPr lang="en-US" baseline="0" dirty="0" smtClean="0"/>
              <a:t> level (C) and the size of the physical texture (D).</a:t>
            </a:r>
          </a:p>
          <a:p>
            <a:r>
              <a:rPr lang="en-US" baseline="0" dirty="0" smtClean="0"/>
              <a:t>The bias is the offset to the physical page in the physical texture (B) minus the scaled offset to the virtual page in the virtual </a:t>
            </a:r>
            <a:r>
              <a:rPr lang="en-US" baseline="0" dirty="0" err="1" smtClean="0"/>
              <a:t>mip</a:t>
            </a:r>
            <a:r>
              <a:rPr lang="en-US" baseline="0" dirty="0" smtClean="0"/>
              <a:t> level (A).</a:t>
            </a:r>
          </a:p>
          <a:p>
            <a:r>
              <a:rPr lang="en-US" sz="1200" dirty="0" smtClean="0"/>
              <a:t>Need only one scale value if virtual and physical textures are square.</a:t>
            </a:r>
            <a:r>
              <a:rPr lang="en-US" sz="1200" baseline="0" dirty="0" smtClean="0"/>
              <a:t> Need t</a:t>
            </a:r>
            <a:r>
              <a:rPr lang="en-US" sz="1200" dirty="0" smtClean="0"/>
              <a:t>wo scale values if virtual or physical texture is not square.</a:t>
            </a:r>
          </a:p>
          <a:p>
            <a:r>
              <a:rPr lang="en-US" sz="1200" dirty="0" smtClean="0"/>
              <a:t>Need two bias values to map virtual pages to arbitrary physical pages.</a:t>
            </a:r>
          </a:p>
          <a:p>
            <a:r>
              <a:rPr lang="en-US" baseline="0" dirty="0" smtClean="0"/>
              <a:t>The address translation automatically falls back to the nearest resident coarser page by using the scale and bias stored at the final node found when walking the quad-tree to find the desired LOD.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red circle represents</a:t>
            </a:r>
            <a:r>
              <a:rPr lang="en-US" baseline="0" dirty="0" smtClean="0"/>
              <a:t> the anisotropic filter footprint and the green lines with blue end points represent the sampling pattern.</a:t>
            </a:r>
          </a:p>
          <a:p>
            <a:r>
              <a:rPr lang="en-US" baseline="0" dirty="0" smtClean="0"/>
              <a:t>Not a realistic footprint or realistic sampling pattern but that’s irrelevant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25% additional memory needed for physical textures.</a:t>
            </a:r>
          </a:p>
          <a:p>
            <a:r>
              <a:rPr lang="en-US" dirty="0" smtClean="0"/>
              <a:t>25% increase in texture</a:t>
            </a:r>
            <a:r>
              <a:rPr lang="en-US" baseline="0" dirty="0" smtClean="0"/>
              <a:t> update/upload bandwidth.</a:t>
            </a:r>
            <a:endParaRPr lang="en-US" dirty="0" smtClean="0"/>
          </a:p>
          <a:p>
            <a:r>
              <a:rPr lang="en-US" dirty="0" smtClean="0"/>
              <a:t>When using block compression there is no smooth transition from coarser virtual </a:t>
            </a:r>
            <a:r>
              <a:rPr lang="en-US" dirty="0" err="1" smtClean="0"/>
              <a:t>mip</a:t>
            </a:r>
            <a:r>
              <a:rPr lang="en-US" dirty="0" smtClean="0"/>
              <a:t> to coarser physical </a:t>
            </a:r>
            <a:r>
              <a:rPr lang="en-US" dirty="0" err="1" smtClean="0"/>
              <a:t>mip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Coarser physical </a:t>
            </a:r>
            <a:r>
              <a:rPr lang="en-US" dirty="0" err="1" smtClean="0"/>
              <a:t>mip</a:t>
            </a:r>
            <a:r>
              <a:rPr lang="en-US" dirty="0" smtClean="0"/>
              <a:t> page is offset by 2 </a:t>
            </a:r>
            <a:r>
              <a:rPr lang="en-US" dirty="0" err="1" smtClean="0"/>
              <a:t>texels</a:t>
            </a:r>
            <a:r>
              <a:rPr lang="en-US" dirty="0" smtClean="0"/>
              <a:t> due to 4 </a:t>
            </a:r>
            <a:r>
              <a:rPr lang="en-US" dirty="0" err="1" smtClean="0"/>
              <a:t>texel</a:t>
            </a:r>
            <a:r>
              <a:rPr lang="en-US" dirty="0" smtClean="0"/>
              <a:t> border which results in different block compression artifacts.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Physical texture has 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mip</a:t>
            </a:r>
            <a:r>
              <a:rPr lang="en-US" baseline="0" dirty="0" smtClean="0"/>
              <a:t> maps</a:t>
            </a:r>
            <a:r>
              <a:rPr lang="en-US" dirty="0" smtClean="0"/>
              <a:t>.</a:t>
            </a:r>
          </a:p>
          <a:p>
            <a:r>
              <a:rPr lang="en-US" dirty="0" smtClean="0"/>
              <a:t>No increase in memory footprint.</a:t>
            </a:r>
          </a:p>
          <a:p>
            <a:r>
              <a:rPr lang="en-US" dirty="0" smtClean="0"/>
              <a:t>Double the number of texture lookups.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Min-LOD texture</a:t>
            </a:r>
            <a:r>
              <a:rPr lang="en-US" baseline="0" dirty="0" smtClean="0"/>
              <a:t> is non-</a:t>
            </a:r>
            <a:r>
              <a:rPr lang="en-US" baseline="0" dirty="0" err="1" smtClean="0"/>
              <a:t>mip</a:t>
            </a:r>
            <a:r>
              <a:rPr lang="en-US" baseline="0" dirty="0" smtClean="0"/>
              <a:t>-mapped and has one </a:t>
            </a:r>
            <a:r>
              <a:rPr lang="en-US" baseline="0" dirty="0" err="1" smtClean="0"/>
              <a:t>texel</a:t>
            </a:r>
            <a:r>
              <a:rPr lang="en-US" baseline="0" dirty="0" smtClean="0"/>
              <a:t> per finest virtual texture page.</a:t>
            </a:r>
          </a:p>
          <a:p>
            <a:r>
              <a:rPr lang="en-US" baseline="0" dirty="0" smtClean="0"/>
              <a:t>Min-LOD texture is updated real-time to gradually clamp less and less and reveal more and more detail.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That’s quite a bit</a:t>
            </a:r>
            <a:r>
              <a:rPr lang="en-US" baseline="0" dirty="0" smtClean="0"/>
              <a:t> of code to fetch just a color from a software virtual texture.</a:t>
            </a:r>
          </a:p>
          <a:p>
            <a:r>
              <a:rPr lang="en-US" baseline="0" dirty="0" smtClean="0"/>
              <a:t>No need to duplicate all this work to fetch more than just color (diffuse, </a:t>
            </a:r>
            <a:r>
              <a:rPr lang="en-US" baseline="0" dirty="0" err="1" smtClean="0"/>
              <a:t>specular</a:t>
            </a:r>
            <a:r>
              <a:rPr lang="en-US" baseline="0" dirty="0" smtClean="0"/>
              <a:t>, normal etc.).</a:t>
            </a:r>
          </a:p>
          <a:p>
            <a:r>
              <a:rPr lang="en-US" baseline="0" dirty="0" smtClean="0"/>
              <a:t>Just allocate and maintain multiple physical textures, one for each texture map (diffuse, </a:t>
            </a:r>
            <a:r>
              <a:rPr lang="en-US" baseline="0" dirty="0" err="1" smtClean="0"/>
              <a:t>specular</a:t>
            </a:r>
            <a:r>
              <a:rPr lang="en-US" baseline="0" dirty="0" smtClean="0"/>
              <a:t>, normal etc.) and always make virtual pages with the same address resident at the same location in every physical texture.</a:t>
            </a:r>
          </a:p>
          <a:p>
            <a:r>
              <a:rPr lang="en-US" baseline="0" dirty="0" smtClean="0"/>
              <a:t>Still have to sample each physical textures twice and blend the results for </a:t>
            </a:r>
            <a:r>
              <a:rPr lang="en-US" baseline="0" dirty="0" err="1" smtClean="0"/>
              <a:t>trilinear</a:t>
            </a:r>
            <a:r>
              <a:rPr lang="en-US" baseline="0" dirty="0" smtClean="0"/>
              <a:t> anisotropic filtering.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C4CE54-0121-4E4F-9480-7367A5609627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1238251"/>
            <a:ext cx="6286500" cy="1958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0250" y="695644"/>
            <a:ext cx="6191250" cy="640556"/>
          </a:xfrm>
        </p:spPr>
        <p:txBody>
          <a:bodyPr>
            <a:noAutofit/>
          </a:bodyPr>
          <a:lstStyle>
            <a:lvl1pPr algn="l"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47875" y="1328093"/>
            <a:ext cx="6400800" cy="473551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81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5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0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1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3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85718438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26627306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675" y="247650"/>
            <a:ext cx="3290888" cy="52661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9" y="247650"/>
            <a:ext cx="9723437" cy="52661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18710892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1238251"/>
            <a:ext cx="6286500" cy="1958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2674" y="810971"/>
            <a:ext cx="6131201" cy="45005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47875" y="1288575"/>
            <a:ext cx="6143625" cy="330676"/>
          </a:xfrm>
        </p:spPr>
        <p:txBody>
          <a:bodyPr>
            <a:noAutofit/>
          </a:bodyPr>
          <a:lstStyle>
            <a:lvl1pPr marL="0" indent="0" algn="l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4081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163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245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327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409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491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573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3112305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3695361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81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163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2458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63277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204096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449163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857357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265551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10541894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838" y="1440656"/>
            <a:ext cx="6507162" cy="407312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1" y="1440656"/>
            <a:ext cx="6507163" cy="407312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188417600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1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8194" indent="0">
              <a:buNone/>
              <a:defRPr sz="1800" b="1"/>
            </a:lvl2pPr>
            <a:lvl3pPr marL="816388" indent="0">
              <a:buNone/>
              <a:defRPr sz="1600" b="1"/>
            </a:lvl3pPr>
            <a:lvl4pPr marL="1224582" indent="0">
              <a:buNone/>
              <a:defRPr sz="1400" b="1"/>
            </a:lvl4pPr>
            <a:lvl5pPr marL="1632776" indent="0">
              <a:buNone/>
              <a:defRPr sz="1400" b="1"/>
            </a:lvl5pPr>
            <a:lvl6pPr marL="2040969" indent="0">
              <a:buNone/>
              <a:defRPr sz="1400" b="1"/>
            </a:lvl6pPr>
            <a:lvl7pPr marL="2449163" indent="0">
              <a:buNone/>
              <a:defRPr sz="1400" b="1"/>
            </a:lvl7pPr>
            <a:lvl8pPr marL="2857357" indent="0">
              <a:buNone/>
              <a:defRPr sz="1400" b="1"/>
            </a:lvl8pPr>
            <a:lvl9pPr marL="3265551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1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8194" indent="0">
              <a:buNone/>
              <a:defRPr sz="1800" b="1"/>
            </a:lvl2pPr>
            <a:lvl3pPr marL="816388" indent="0">
              <a:buNone/>
              <a:defRPr sz="1600" b="1"/>
            </a:lvl3pPr>
            <a:lvl4pPr marL="1224582" indent="0">
              <a:buNone/>
              <a:defRPr sz="1400" b="1"/>
            </a:lvl4pPr>
            <a:lvl5pPr marL="1632776" indent="0">
              <a:buNone/>
              <a:defRPr sz="1400" b="1"/>
            </a:lvl5pPr>
            <a:lvl6pPr marL="2040969" indent="0">
              <a:buNone/>
              <a:defRPr sz="1400" b="1"/>
            </a:lvl6pPr>
            <a:lvl7pPr marL="2449163" indent="0">
              <a:buNone/>
              <a:defRPr sz="1400" b="1"/>
            </a:lvl7pPr>
            <a:lvl8pPr marL="2857357" indent="0">
              <a:buNone/>
              <a:defRPr sz="1400" b="1"/>
            </a:lvl8pPr>
            <a:lvl9pPr marL="3265551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91328020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89007443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64423754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5"/>
            <a:ext cx="3008313" cy="3518298"/>
          </a:xfrm>
        </p:spPr>
        <p:txBody>
          <a:bodyPr/>
          <a:lstStyle>
            <a:lvl1pPr marL="0" indent="0">
              <a:buNone/>
              <a:defRPr sz="1300"/>
            </a:lvl1pPr>
            <a:lvl2pPr marL="408194" indent="0">
              <a:buNone/>
              <a:defRPr sz="1100"/>
            </a:lvl2pPr>
            <a:lvl3pPr marL="816388" indent="0">
              <a:buNone/>
              <a:defRPr sz="900"/>
            </a:lvl3pPr>
            <a:lvl4pPr marL="1224582" indent="0">
              <a:buNone/>
              <a:defRPr sz="800"/>
            </a:lvl4pPr>
            <a:lvl5pPr marL="1632776" indent="0">
              <a:buNone/>
              <a:defRPr sz="800"/>
            </a:lvl5pPr>
            <a:lvl6pPr marL="2040969" indent="0">
              <a:buNone/>
              <a:defRPr sz="800"/>
            </a:lvl6pPr>
            <a:lvl7pPr marL="2449163" indent="0">
              <a:buNone/>
              <a:defRPr sz="800"/>
            </a:lvl7pPr>
            <a:lvl8pPr marL="2857357" indent="0">
              <a:buNone/>
              <a:defRPr sz="800"/>
            </a:lvl8pPr>
            <a:lvl9pPr marL="3265551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503530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33375"/>
            <a:ext cx="8229600" cy="6191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0"/>
            <a:ext cx="8229600" cy="3476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297403075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900"/>
            </a:lvl1pPr>
            <a:lvl2pPr marL="408194" indent="0">
              <a:buNone/>
              <a:defRPr sz="2500"/>
            </a:lvl2pPr>
            <a:lvl3pPr marL="816388" indent="0">
              <a:buNone/>
              <a:defRPr sz="2100"/>
            </a:lvl3pPr>
            <a:lvl4pPr marL="1224582" indent="0">
              <a:buNone/>
              <a:defRPr sz="1800"/>
            </a:lvl4pPr>
            <a:lvl5pPr marL="1632776" indent="0">
              <a:buNone/>
              <a:defRPr sz="1800"/>
            </a:lvl5pPr>
            <a:lvl6pPr marL="2040969" indent="0">
              <a:buNone/>
              <a:defRPr sz="1800"/>
            </a:lvl6pPr>
            <a:lvl7pPr marL="2449163" indent="0">
              <a:buNone/>
              <a:defRPr sz="1800"/>
            </a:lvl7pPr>
            <a:lvl8pPr marL="2857357" indent="0">
              <a:buNone/>
              <a:defRPr sz="1800"/>
            </a:lvl8pPr>
            <a:lvl9pPr marL="3265551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300"/>
            </a:lvl1pPr>
            <a:lvl2pPr marL="408194" indent="0">
              <a:buNone/>
              <a:defRPr sz="1100"/>
            </a:lvl2pPr>
            <a:lvl3pPr marL="816388" indent="0">
              <a:buNone/>
              <a:defRPr sz="900"/>
            </a:lvl3pPr>
            <a:lvl4pPr marL="1224582" indent="0">
              <a:buNone/>
              <a:defRPr sz="800"/>
            </a:lvl4pPr>
            <a:lvl5pPr marL="1632776" indent="0">
              <a:buNone/>
              <a:defRPr sz="800"/>
            </a:lvl5pPr>
            <a:lvl6pPr marL="2040969" indent="0">
              <a:buNone/>
              <a:defRPr sz="800"/>
            </a:lvl6pPr>
            <a:lvl7pPr marL="2449163" indent="0">
              <a:buNone/>
              <a:defRPr sz="800"/>
            </a:lvl7pPr>
            <a:lvl8pPr marL="2857357" indent="0">
              <a:buNone/>
              <a:defRPr sz="800"/>
            </a:lvl8pPr>
            <a:lvl9pPr marL="3265551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9405040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24123244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675" y="247650"/>
            <a:ext cx="3290888" cy="52661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9" y="247650"/>
            <a:ext cx="9723437" cy="526613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21051489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819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163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24582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632776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2040969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449163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857357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3265551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9978250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838" y="1440656"/>
            <a:ext cx="6507162" cy="407312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1" y="1440656"/>
            <a:ext cx="6507163" cy="4073129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1369459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1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8194" indent="0">
              <a:buNone/>
              <a:defRPr sz="1800" b="1"/>
            </a:lvl2pPr>
            <a:lvl3pPr marL="816388" indent="0">
              <a:buNone/>
              <a:defRPr sz="1600" b="1"/>
            </a:lvl3pPr>
            <a:lvl4pPr marL="1224582" indent="0">
              <a:buNone/>
              <a:defRPr sz="1400" b="1"/>
            </a:lvl4pPr>
            <a:lvl5pPr marL="1632776" indent="0">
              <a:buNone/>
              <a:defRPr sz="1400" b="1"/>
            </a:lvl5pPr>
            <a:lvl6pPr marL="2040969" indent="0">
              <a:buNone/>
              <a:defRPr sz="1400" b="1"/>
            </a:lvl6pPr>
            <a:lvl7pPr marL="2449163" indent="0">
              <a:buNone/>
              <a:defRPr sz="1400" b="1"/>
            </a:lvl7pPr>
            <a:lvl8pPr marL="2857357" indent="0">
              <a:buNone/>
              <a:defRPr sz="1400" b="1"/>
            </a:lvl8pPr>
            <a:lvl9pPr marL="3265551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1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8194" indent="0">
              <a:buNone/>
              <a:defRPr sz="1800" b="1"/>
            </a:lvl2pPr>
            <a:lvl3pPr marL="816388" indent="0">
              <a:buNone/>
              <a:defRPr sz="1600" b="1"/>
            </a:lvl3pPr>
            <a:lvl4pPr marL="1224582" indent="0">
              <a:buNone/>
              <a:defRPr sz="1400" b="1"/>
            </a:lvl4pPr>
            <a:lvl5pPr marL="1632776" indent="0">
              <a:buNone/>
              <a:defRPr sz="1400" b="1"/>
            </a:lvl5pPr>
            <a:lvl6pPr marL="2040969" indent="0">
              <a:buNone/>
              <a:defRPr sz="1400" b="1"/>
            </a:lvl6pPr>
            <a:lvl7pPr marL="2449163" indent="0">
              <a:buNone/>
              <a:defRPr sz="1400" b="1"/>
            </a:lvl7pPr>
            <a:lvl8pPr marL="2857357" indent="0">
              <a:buNone/>
              <a:defRPr sz="1400" b="1"/>
            </a:lvl8pPr>
            <a:lvl9pPr marL="3265551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46986223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99712279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0530352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5"/>
            <a:ext cx="3008313" cy="3518298"/>
          </a:xfrm>
        </p:spPr>
        <p:txBody>
          <a:bodyPr/>
          <a:lstStyle>
            <a:lvl1pPr marL="0" indent="0">
              <a:buNone/>
              <a:defRPr sz="1300"/>
            </a:lvl1pPr>
            <a:lvl2pPr marL="408194" indent="0">
              <a:buNone/>
              <a:defRPr sz="1100"/>
            </a:lvl2pPr>
            <a:lvl3pPr marL="816388" indent="0">
              <a:buNone/>
              <a:defRPr sz="900"/>
            </a:lvl3pPr>
            <a:lvl4pPr marL="1224582" indent="0">
              <a:buNone/>
              <a:defRPr sz="800"/>
            </a:lvl4pPr>
            <a:lvl5pPr marL="1632776" indent="0">
              <a:buNone/>
              <a:defRPr sz="800"/>
            </a:lvl5pPr>
            <a:lvl6pPr marL="2040969" indent="0">
              <a:buNone/>
              <a:defRPr sz="800"/>
            </a:lvl6pPr>
            <a:lvl7pPr marL="2449163" indent="0">
              <a:buNone/>
              <a:defRPr sz="800"/>
            </a:lvl7pPr>
            <a:lvl8pPr marL="2857357" indent="0">
              <a:buNone/>
              <a:defRPr sz="800"/>
            </a:lvl8pPr>
            <a:lvl9pPr marL="3265551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8611906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900"/>
            </a:lvl1pPr>
            <a:lvl2pPr marL="408194" indent="0">
              <a:buNone/>
              <a:defRPr sz="2500"/>
            </a:lvl2pPr>
            <a:lvl3pPr marL="816388" indent="0">
              <a:buNone/>
              <a:defRPr sz="2100"/>
            </a:lvl3pPr>
            <a:lvl4pPr marL="1224582" indent="0">
              <a:buNone/>
              <a:defRPr sz="1800"/>
            </a:lvl4pPr>
            <a:lvl5pPr marL="1632776" indent="0">
              <a:buNone/>
              <a:defRPr sz="1800"/>
            </a:lvl5pPr>
            <a:lvl6pPr marL="2040969" indent="0">
              <a:buNone/>
              <a:defRPr sz="1800"/>
            </a:lvl6pPr>
            <a:lvl7pPr marL="2449163" indent="0">
              <a:buNone/>
              <a:defRPr sz="1800"/>
            </a:lvl7pPr>
            <a:lvl8pPr marL="2857357" indent="0">
              <a:buNone/>
              <a:defRPr sz="1800"/>
            </a:lvl8pPr>
            <a:lvl9pPr marL="3265551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300"/>
            </a:lvl1pPr>
            <a:lvl2pPr marL="408194" indent="0">
              <a:buNone/>
              <a:defRPr sz="1100"/>
            </a:lvl2pPr>
            <a:lvl3pPr marL="816388" indent="0">
              <a:buNone/>
              <a:defRPr sz="900"/>
            </a:lvl3pPr>
            <a:lvl4pPr marL="1224582" indent="0">
              <a:buNone/>
              <a:defRPr sz="800"/>
            </a:lvl4pPr>
            <a:lvl5pPr marL="1632776" indent="0">
              <a:buNone/>
              <a:defRPr sz="800"/>
            </a:lvl5pPr>
            <a:lvl6pPr marL="2040969" indent="0">
              <a:buNone/>
              <a:defRPr sz="800"/>
            </a:lvl6pPr>
            <a:lvl7pPr marL="2449163" indent="0">
              <a:buNone/>
              <a:defRPr sz="800"/>
            </a:lvl7pPr>
            <a:lvl8pPr marL="2857357" indent="0">
              <a:buNone/>
              <a:defRPr sz="800"/>
            </a:lvl8pPr>
            <a:lvl9pPr marL="3265551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4231564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81639" tIns="40819" rIns="81639" bIns="4081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24225"/>
          </a:xfrm>
          <a:prstGeom prst="rect">
            <a:avLst/>
          </a:prstGeom>
        </p:spPr>
        <p:txBody>
          <a:bodyPr vert="horz" lIns="81639" tIns="40819" rIns="81639" bIns="408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781050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l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D8422DD-A41A-4E5D-8029-9F7A4091C193}" type="datetimeFigureOut">
              <a:rPr lang="en-US" smtClean="0"/>
              <a:pPr/>
              <a:t>7/22/2013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85875" y="4767263"/>
            <a:ext cx="7000875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ct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34375" y="4767263"/>
            <a:ext cx="352425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01593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algn="ctr" defTabSz="816388" rtl="0" eaLnBrk="1" latinLnBrk="0" hangingPunct="1">
        <a:spcBef>
          <a:spcPct val="0"/>
        </a:spcBef>
        <a:buNone/>
        <a:defRPr sz="39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06146" indent="-306146" algn="l" defTabSz="816388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63315" indent="-255121" algn="l" defTabSz="816388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20485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28679" indent="-204097" algn="l" defTabSz="816388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36873" indent="-204097" algn="l" defTabSz="816388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245066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3260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454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648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94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388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582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776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969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9163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57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551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500" y="95250"/>
            <a:ext cx="6372225" cy="523875"/>
          </a:xfrm>
          <a:prstGeom prst="rect">
            <a:avLst/>
          </a:prstGeom>
        </p:spPr>
        <p:txBody>
          <a:bodyPr vert="horz" lIns="81639" tIns="40819" rIns="81639" bIns="40819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09625"/>
            <a:ext cx="8229600" cy="3952875"/>
          </a:xfrm>
          <a:prstGeom prst="rect">
            <a:avLst/>
          </a:prstGeom>
        </p:spPr>
        <p:txBody>
          <a:bodyPr vert="horz" lIns="81639" tIns="40819" rIns="81639" bIns="4081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781050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l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0D8422DD-A41A-4E5D-8029-9F7A4091C193}" type="datetimeFigureOut">
              <a:rPr lang="en-US" smtClean="0"/>
              <a:pPr/>
              <a:t>7/22/2013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38250" y="4767263"/>
            <a:ext cx="7000875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ct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9125" y="4767263"/>
            <a:ext cx="447675" cy="273844"/>
          </a:xfrm>
          <a:prstGeom prst="rect">
            <a:avLst/>
          </a:prstGeom>
        </p:spPr>
        <p:txBody>
          <a:bodyPr vert="horz" lIns="81639" tIns="40819" rIns="81639" bIns="40819" rtlCol="0" anchor="ctr"/>
          <a:lstStyle>
            <a:lvl1pPr algn="r">
              <a:defRPr sz="11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696E8FB5-F7ED-4E90-B5C1-958EB4BE69F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06532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/>
  <p:txStyles>
    <p:titleStyle>
      <a:lvl1pPr algn="r" defTabSz="816388" rtl="0" eaLnBrk="1" latinLnBrk="0" hangingPunct="1">
        <a:spcBef>
          <a:spcPct val="0"/>
        </a:spcBef>
        <a:buNone/>
        <a:defRPr sz="30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06146" indent="-306146" algn="l" defTabSz="816388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63315" indent="-255121" algn="l" defTabSz="816388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20485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428679" indent="-204097" algn="l" defTabSz="816388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836873" indent="-204097" algn="l" defTabSz="816388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245066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53260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61454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69648" indent="-204097" algn="l" defTabSz="816388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8194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6388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24582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32776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40969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49163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57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65551" algn="l" defTabSz="816388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parse_texture.png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BED1D5"/>
              </a:clrFrom>
              <a:clrTo>
                <a:srgbClr val="BED1D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14600" y="1123950"/>
            <a:ext cx="3886200" cy="3886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00250" y="361950"/>
            <a:ext cx="5391150" cy="9144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High Quality Software and Hardware Virtual Textures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3943350"/>
            <a:ext cx="2819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J.M.P. van Waveren</a:t>
            </a:r>
          </a:p>
          <a:p>
            <a:r>
              <a:rPr lang="en-US" sz="1400" b="1" dirty="0" smtClean="0"/>
              <a:t>Lead Technology Programmer</a:t>
            </a:r>
          </a:p>
          <a:p>
            <a:r>
              <a:rPr lang="en-US" sz="1400" b="1" dirty="0" smtClean="0"/>
              <a:t>id Software</a:t>
            </a:r>
            <a:endParaRPr lang="en-US" sz="1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34200" y="3562350"/>
            <a:ext cx="1629509" cy="106020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313015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Table LOD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1047750"/>
            <a:ext cx="7467600" cy="3476625"/>
          </a:xfrm>
        </p:spPr>
        <p:txBody>
          <a:bodyPr>
            <a:normAutofit fontScale="32500" lnSpcReduction="20000"/>
          </a:bodyPr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3700" dirty="0" smtClean="0"/>
              <a:t>const float </a:t>
            </a:r>
            <a:r>
              <a:rPr lang="en-US" sz="3700" dirty="0" err="1" smtClean="0"/>
              <a:t>maxAniso</a:t>
            </a:r>
            <a:r>
              <a:rPr lang="en-US" sz="3700" dirty="0" smtClean="0"/>
              <a:t> = 4;</a:t>
            </a:r>
          </a:p>
          <a:p>
            <a:pPr>
              <a:buNone/>
            </a:pPr>
            <a:r>
              <a:rPr lang="en-US" sz="3700" dirty="0" smtClean="0"/>
              <a:t>const float maxAnisoLog2 = log2( </a:t>
            </a:r>
            <a:r>
              <a:rPr lang="en-US" sz="3700" dirty="0" err="1" smtClean="0"/>
              <a:t>maxAniso</a:t>
            </a:r>
            <a:r>
              <a:rPr lang="en-US" sz="3700" dirty="0" smtClean="0"/>
              <a:t> );</a:t>
            </a:r>
          </a:p>
          <a:p>
            <a:pPr>
              <a:buNone/>
            </a:pPr>
            <a:r>
              <a:rPr lang="en-US" sz="3700" dirty="0" smtClean="0"/>
              <a:t>const float </a:t>
            </a:r>
            <a:r>
              <a:rPr lang="en-US" sz="3700" dirty="0" err="1" smtClean="0"/>
              <a:t>virtPagesWide</a:t>
            </a:r>
            <a:r>
              <a:rPr lang="en-US" sz="3700" dirty="0" smtClean="0"/>
              <a:t> = 1024;</a:t>
            </a:r>
          </a:p>
          <a:p>
            <a:pPr>
              <a:buNone/>
            </a:pPr>
            <a:r>
              <a:rPr lang="en-US" sz="3700" dirty="0" smtClean="0"/>
              <a:t>const float </a:t>
            </a:r>
            <a:r>
              <a:rPr lang="en-US" sz="3700" dirty="0" err="1" smtClean="0"/>
              <a:t>pageWidth</a:t>
            </a:r>
            <a:r>
              <a:rPr lang="en-US" sz="3700" dirty="0" smtClean="0"/>
              <a:t> = 128;</a:t>
            </a:r>
          </a:p>
          <a:p>
            <a:pPr>
              <a:buNone/>
            </a:pPr>
            <a:r>
              <a:rPr lang="en-US" sz="3700" dirty="0" smtClean="0"/>
              <a:t>const float </a:t>
            </a:r>
            <a:r>
              <a:rPr lang="en-US" sz="3700" dirty="0" err="1" smtClean="0"/>
              <a:t>pageBorder</a:t>
            </a:r>
            <a:r>
              <a:rPr lang="en-US" sz="3700" dirty="0" smtClean="0"/>
              <a:t> = 4;</a:t>
            </a:r>
          </a:p>
          <a:p>
            <a:pPr>
              <a:buNone/>
            </a:pPr>
            <a:r>
              <a:rPr lang="en-US" sz="3700" dirty="0" smtClean="0"/>
              <a:t>const float </a:t>
            </a:r>
            <a:r>
              <a:rPr lang="en-US" sz="3700" dirty="0" err="1" smtClean="0"/>
              <a:t>virtTexelsWide</a:t>
            </a:r>
            <a:r>
              <a:rPr lang="en-US" sz="3700" dirty="0" smtClean="0"/>
              <a:t> = </a:t>
            </a:r>
            <a:r>
              <a:rPr lang="en-US" sz="3700" dirty="0" err="1" smtClean="0"/>
              <a:t>virtPagesWide</a:t>
            </a:r>
            <a:r>
              <a:rPr lang="en-US" sz="3700" dirty="0" smtClean="0"/>
              <a:t> * ( </a:t>
            </a:r>
            <a:r>
              <a:rPr lang="en-US" sz="3700" dirty="0" err="1" smtClean="0"/>
              <a:t>pageWidth</a:t>
            </a:r>
            <a:r>
              <a:rPr lang="en-US" sz="3700" dirty="0" smtClean="0"/>
              <a:t> - 2 * </a:t>
            </a:r>
            <a:r>
              <a:rPr lang="en-US" sz="3700" dirty="0" err="1" smtClean="0"/>
              <a:t>pageBorder</a:t>
            </a:r>
            <a:r>
              <a:rPr lang="en-US" sz="3700" dirty="0" smtClean="0"/>
              <a:t> );</a:t>
            </a:r>
          </a:p>
          <a:p>
            <a:pPr>
              <a:buNone/>
            </a:pPr>
            <a:endParaRPr lang="en-US" sz="3700" dirty="0" smtClean="0"/>
          </a:p>
          <a:p>
            <a:pPr>
              <a:buNone/>
            </a:pPr>
            <a:r>
              <a:rPr lang="en-US" sz="3700" dirty="0" smtClean="0"/>
              <a:t>vec2 </a:t>
            </a:r>
            <a:r>
              <a:rPr lang="en-US" sz="3700" dirty="0" err="1" smtClean="0"/>
              <a:t>tc</a:t>
            </a:r>
            <a:r>
              <a:rPr lang="en-US" sz="3700" dirty="0" smtClean="0"/>
              <a:t> = </a:t>
            </a:r>
            <a:r>
              <a:rPr lang="en-US" sz="3700" dirty="0" err="1" smtClean="0"/>
              <a:t>virtCoords.xy</a:t>
            </a:r>
            <a:r>
              <a:rPr lang="en-US" sz="3700" dirty="0" smtClean="0"/>
              <a:t> * </a:t>
            </a:r>
            <a:r>
              <a:rPr lang="en-US" sz="3700" dirty="0" err="1" smtClean="0"/>
              <a:t>virtTexelsWide</a:t>
            </a:r>
            <a:r>
              <a:rPr lang="en-US" sz="3700" dirty="0" smtClean="0"/>
              <a:t>;</a:t>
            </a:r>
          </a:p>
          <a:p>
            <a:pPr>
              <a:buNone/>
            </a:pPr>
            <a:r>
              <a:rPr lang="en-US" sz="3700" dirty="0" smtClean="0"/>
              <a:t>vec2 </a:t>
            </a:r>
            <a:r>
              <a:rPr lang="en-US" sz="3700" dirty="0" err="1" smtClean="0"/>
              <a:t>dx</a:t>
            </a:r>
            <a:r>
              <a:rPr lang="en-US" sz="3700" dirty="0" smtClean="0"/>
              <a:t> = </a:t>
            </a:r>
            <a:r>
              <a:rPr lang="en-US" sz="3700" dirty="0" err="1" smtClean="0"/>
              <a:t>dFdx</a:t>
            </a:r>
            <a:r>
              <a:rPr lang="en-US" sz="3700" dirty="0" smtClean="0"/>
              <a:t>( </a:t>
            </a:r>
            <a:r>
              <a:rPr lang="en-US" sz="3700" dirty="0" err="1" smtClean="0"/>
              <a:t>tc</a:t>
            </a:r>
            <a:r>
              <a:rPr lang="en-US" sz="3700" dirty="0" smtClean="0"/>
              <a:t> );</a:t>
            </a:r>
          </a:p>
          <a:p>
            <a:pPr>
              <a:buNone/>
            </a:pPr>
            <a:r>
              <a:rPr lang="en-US" sz="3700" dirty="0" smtClean="0"/>
              <a:t>vec2 </a:t>
            </a:r>
            <a:r>
              <a:rPr lang="en-US" sz="3700" dirty="0" err="1" smtClean="0"/>
              <a:t>dy</a:t>
            </a:r>
            <a:r>
              <a:rPr lang="en-US" sz="3700" dirty="0" smtClean="0"/>
              <a:t> = </a:t>
            </a:r>
            <a:r>
              <a:rPr lang="en-US" sz="3700" dirty="0" err="1" smtClean="0"/>
              <a:t>dFdy</a:t>
            </a:r>
            <a:r>
              <a:rPr lang="en-US" sz="3700" dirty="0" smtClean="0"/>
              <a:t>( </a:t>
            </a:r>
            <a:r>
              <a:rPr lang="en-US" sz="3700" dirty="0" err="1" smtClean="0"/>
              <a:t>tc</a:t>
            </a:r>
            <a:r>
              <a:rPr lang="en-US" sz="3700" dirty="0" smtClean="0"/>
              <a:t> );</a:t>
            </a:r>
          </a:p>
          <a:p>
            <a:pPr>
              <a:buNone/>
            </a:pPr>
            <a:endParaRPr lang="en-US" sz="3700" dirty="0" smtClean="0"/>
          </a:p>
          <a:p>
            <a:pPr>
              <a:buNone/>
            </a:pPr>
            <a:r>
              <a:rPr lang="en-US" sz="3700" dirty="0" smtClean="0"/>
              <a:t>float </a:t>
            </a:r>
            <a:r>
              <a:rPr lang="en-US" sz="3700" dirty="0" err="1" smtClean="0"/>
              <a:t>px</a:t>
            </a:r>
            <a:r>
              <a:rPr lang="en-US" sz="3700" dirty="0" smtClean="0"/>
              <a:t> = dot( </a:t>
            </a:r>
            <a:r>
              <a:rPr lang="en-US" sz="3700" dirty="0" err="1" smtClean="0"/>
              <a:t>dx</a:t>
            </a:r>
            <a:r>
              <a:rPr lang="en-US" sz="3700" dirty="0" smtClean="0"/>
              <a:t>, </a:t>
            </a:r>
            <a:r>
              <a:rPr lang="en-US" sz="3700" dirty="0" err="1" smtClean="0"/>
              <a:t>dx</a:t>
            </a:r>
            <a:r>
              <a:rPr lang="en-US" sz="3700" dirty="0" smtClean="0"/>
              <a:t> );</a:t>
            </a:r>
          </a:p>
          <a:p>
            <a:pPr>
              <a:buNone/>
            </a:pPr>
            <a:r>
              <a:rPr lang="en-US" sz="3700" dirty="0" smtClean="0"/>
              <a:t>float </a:t>
            </a:r>
            <a:r>
              <a:rPr lang="en-US" sz="3700" dirty="0" err="1" smtClean="0"/>
              <a:t>py</a:t>
            </a:r>
            <a:r>
              <a:rPr lang="en-US" sz="3700" dirty="0" smtClean="0"/>
              <a:t> = dot( </a:t>
            </a:r>
            <a:r>
              <a:rPr lang="en-US" sz="3700" dirty="0" err="1" smtClean="0"/>
              <a:t>dy</a:t>
            </a:r>
            <a:r>
              <a:rPr lang="en-US" sz="3700" dirty="0" smtClean="0"/>
              <a:t>, </a:t>
            </a:r>
            <a:r>
              <a:rPr lang="en-US" sz="3700" dirty="0" err="1" smtClean="0"/>
              <a:t>dy</a:t>
            </a:r>
            <a:r>
              <a:rPr lang="en-US" sz="3700" dirty="0" smtClean="0"/>
              <a:t> );</a:t>
            </a:r>
          </a:p>
          <a:p>
            <a:pPr>
              <a:buNone/>
            </a:pPr>
            <a:endParaRPr lang="en-US" sz="3700" dirty="0" smtClean="0"/>
          </a:p>
          <a:p>
            <a:pPr>
              <a:buNone/>
            </a:pPr>
            <a:r>
              <a:rPr lang="en-US" sz="3700" dirty="0" smtClean="0"/>
              <a:t>float </a:t>
            </a:r>
            <a:r>
              <a:rPr lang="en-US" sz="3700" dirty="0" err="1" smtClean="0"/>
              <a:t>maxLod</a:t>
            </a:r>
            <a:r>
              <a:rPr lang="en-US" sz="3700" dirty="0" smtClean="0"/>
              <a:t> = 0.5 * log2( max( </a:t>
            </a:r>
            <a:r>
              <a:rPr lang="en-US" sz="3700" dirty="0" err="1" smtClean="0"/>
              <a:t>px</a:t>
            </a:r>
            <a:r>
              <a:rPr lang="en-US" sz="3700" dirty="0" smtClean="0"/>
              <a:t>, </a:t>
            </a:r>
            <a:r>
              <a:rPr lang="en-US" sz="3700" dirty="0" err="1" smtClean="0"/>
              <a:t>py</a:t>
            </a:r>
            <a:r>
              <a:rPr lang="en-US" sz="3700" dirty="0" smtClean="0"/>
              <a:t> ) ); </a:t>
            </a:r>
            <a:r>
              <a:rPr lang="en-US" sz="3700" dirty="0" smtClean="0">
                <a:solidFill>
                  <a:schemeClr val="accent3">
                    <a:lumMod val="75000"/>
                  </a:schemeClr>
                </a:solidFill>
              </a:rPr>
              <a:t>// log2(</a:t>
            </a:r>
            <a:r>
              <a:rPr lang="en-US" sz="3700" dirty="0" err="1" smtClean="0">
                <a:solidFill>
                  <a:schemeClr val="accent3">
                    <a:lumMod val="75000"/>
                  </a:schemeClr>
                </a:solidFill>
              </a:rPr>
              <a:t>sqrt</a:t>
            </a:r>
            <a:r>
              <a:rPr lang="en-US" sz="3700" dirty="0" smtClean="0">
                <a:solidFill>
                  <a:schemeClr val="accent3">
                    <a:lumMod val="75000"/>
                  </a:schemeClr>
                </a:solidFill>
              </a:rPr>
              <a:t>()) = 0.5*log2()</a:t>
            </a:r>
          </a:p>
          <a:p>
            <a:pPr>
              <a:buNone/>
            </a:pPr>
            <a:r>
              <a:rPr lang="en-US" sz="3700" dirty="0" smtClean="0"/>
              <a:t>float </a:t>
            </a:r>
            <a:r>
              <a:rPr lang="en-US" sz="3700" dirty="0" err="1" smtClean="0"/>
              <a:t>minLod</a:t>
            </a:r>
            <a:r>
              <a:rPr lang="en-US" sz="3700" dirty="0" smtClean="0"/>
              <a:t> = 0.5 * log2( min( </a:t>
            </a:r>
            <a:r>
              <a:rPr lang="en-US" sz="3700" dirty="0" err="1" smtClean="0"/>
              <a:t>px</a:t>
            </a:r>
            <a:r>
              <a:rPr lang="en-US" sz="3700" dirty="0" smtClean="0"/>
              <a:t>, </a:t>
            </a:r>
            <a:r>
              <a:rPr lang="en-US" sz="3700" dirty="0" err="1" smtClean="0"/>
              <a:t>py</a:t>
            </a:r>
            <a:r>
              <a:rPr lang="en-US" sz="3700" dirty="0" smtClean="0"/>
              <a:t> ) );</a:t>
            </a:r>
          </a:p>
          <a:p>
            <a:pPr>
              <a:buNone/>
            </a:pPr>
            <a:r>
              <a:rPr lang="en-US" sz="3700" dirty="0" smtClean="0"/>
              <a:t>float </a:t>
            </a:r>
            <a:r>
              <a:rPr lang="en-US" sz="3700" dirty="0" err="1" smtClean="0"/>
              <a:t>anisoLOD</a:t>
            </a:r>
            <a:r>
              <a:rPr lang="en-US" sz="3700" dirty="0" smtClean="0"/>
              <a:t> = </a:t>
            </a:r>
            <a:r>
              <a:rPr lang="en-US" sz="3700" dirty="0" err="1" smtClean="0"/>
              <a:t>maxLod</a:t>
            </a:r>
            <a:r>
              <a:rPr lang="en-US" sz="3700" dirty="0" smtClean="0"/>
              <a:t> - min( </a:t>
            </a:r>
            <a:r>
              <a:rPr lang="en-US" sz="3700" dirty="0" err="1" smtClean="0"/>
              <a:t>maxLod</a:t>
            </a:r>
            <a:r>
              <a:rPr lang="en-US" sz="3700" dirty="0" smtClean="0"/>
              <a:t> - </a:t>
            </a:r>
            <a:r>
              <a:rPr lang="en-US" sz="3700" dirty="0" err="1" smtClean="0"/>
              <a:t>minLod</a:t>
            </a:r>
            <a:r>
              <a:rPr lang="en-US" sz="3700" dirty="0" smtClean="0"/>
              <a:t>, maxAnisoLog2 );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7728845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Table LOD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000" dirty="0" smtClean="0"/>
              <a:t>Equivalent to “</a:t>
            </a:r>
            <a:r>
              <a:rPr lang="en-US" sz="2000" dirty="0" err="1" smtClean="0"/>
              <a:t>textureQueryLod</a:t>
            </a:r>
            <a:r>
              <a:rPr lang="en-US" sz="2000" dirty="0" smtClean="0"/>
              <a:t>()”.</a:t>
            </a:r>
          </a:p>
          <a:p>
            <a:r>
              <a:rPr lang="en-US" sz="2000" dirty="0" smtClean="0"/>
              <a:t>However, “</a:t>
            </a:r>
            <a:r>
              <a:rPr lang="en-US" sz="2000" dirty="0" err="1" smtClean="0"/>
              <a:t>textureQueryLod</a:t>
            </a:r>
            <a:r>
              <a:rPr lang="en-US" sz="2000" dirty="0" smtClean="0"/>
              <a:t>()” uses a texture.</a:t>
            </a:r>
          </a:p>
          <a:p>
            <a:r>
              <a:rPr lang="en-US" sz="2000" dirty="0" smtClean="0"/>
              <a:t>There is no virtual texture.</a:t>
            </a:r>
          </a:p>
          <a:p>
            <a:r>
              <a:rPr lang="en-US" sz="2000" dirty="0" smtClean="0"/>
              <a:t>Use page table texture instead.</a:t>
            </a:r>
          </a:p>
          <a:p>
            <a:r>
              <a:rPr lang="en-US" sz="2000" dirty="0" smtClean="0"/>
              <a:t>Page table texture “page payload” times smaller than virtual texture.</a:t>
            </a:r>
          </a:p>
          <a:p>
            <a:r>
              <a:rPr lang="en-US" sz="2000" dirty="0" smtClean="0"/>
              <a:t>Must bias “</a:t>
            </a:r>
            <a:r>
              <a:rPr lang="en-US" sz="2000" dirty="0" err="1" smtClean="0"/>
              <a:t>textureQueryLod</a:t>
            </a:r>
            <a:r>
              <a:rPr lang="en-US" sz="2000" dirty="0" smtClean="0"/>
              <a:t>()” result with </a:t>
            </a:r>
            <a:r>
              <a:rPr lang="en-US" sz="2000" dirty="0" smtClean="0"/>
              <a:t>“log2</a:t>
            </a:r>
            <a:r>
              <a:rPr lang="en-US" sz="2000" dirty="0" smtClean="0"/>
              <a:t>( page payload )”.</a:t>
            </a:r>
            <a:endParaRPr lang="en-US" sz="20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Anisotropic Filtering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RAGE uses physical textures without </a:t>
            </a:r>
            <a:r>
              <a:rPr lang="en-US" sz="2400" dirty="0" err="1" smtClean="0"/>
              <a:t>mip</a:t>
            </a:r>
            <a:r>
              <a:rPr lang="en-US" sz="2400" dirty="0" smtClean="0"/>
              <a:t> maps.</a:t>
            </a:r>
          </a:p>
          <a:p>
            <a:r>
              <a:rPr lang="en-US" sz="2400" dirty="0" smtClean="0"/>
              <a:t>Anisotropic filter uses single </a:t>
            </a:r>
            <a:r>
              <a:rPr lang="en-US" sz="2400" dirty="0" err="1" smtClean="0"/>
              <a:t>mip</a:t>
            </a:r>
            <a:r>
              <a:rPr lang="en-US" sz="2400" dirty="0" smtClean="0"/>
              <a:t> level (bilinear samples).</a:t>
            </a:r>
          </a:p>
          <a:p>
            <a:r>
              <a:rPr lang="en-US" sz="2400" dirty="0" smtClean="0"/>
              <a:t>Results in shimmering / aliasing.</a:t>
            </a:r>
          </a:p>
          <a:p>
            <a:r>
              <a:rPr lang="en-US" sz="2400" dirty="0" smtClean="0"/>
              <a:t>Does not allow gradually blending in detail when new texture page is made resident.</a:t>
            </a:r>
          </a:p>
          <a:p>
            <a:endParaRPr lang="en-US" sz="24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Anisotropic Filtering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Add one </a:t>
            </a:r>
            <a:r>
              <a:rPr lang="en-US" sz="2400" dirty="0" err="1" smtClean="0"/>
              <a:t>mip</a:t>
            </a:r>
            <a:r>
              <a:rPr lang="en-US" sz="2400" dirty="0" smtClean="0"/>
              <a:t> level to the physical textures.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Use two virtual to physical translations and two physical texture lookups and blend between results.</a:t>
            </a:r>
            <a:endParaRPr lang="en-US" sz="24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Normal </a:t>
            </a:r>
            <a:r>
              <a:rPr lang="en-US" dirty="0" err="1" smtClean="0"/>
              <a:t>Trilinear</a:t>
            </a:r>
            <a:r>
              <a:rPr lang="en-US" dirty="0" smtClean="0"/>
              <a:t> Anisotropic</a:t>
            </a:r>
            <a:endParaRPr lang="en-US" dirty="0"/>
          </a:p>
        </p:txBody>
      </p:sp>
      <p:pic>
        <p:nvPicPr>
          <p:cNvPr id="6" name="Content Placeholder 5" descr="filter_normal_04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690747" y="1047750"/>
            <a:ext cx="5762506" cy="3476624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Mip</a:t>
            </a:r>
            <a:r>
              <a:rPr lang="en-US" dirty="0" smtClean="0"/>
              <a:t> Mapped Physical Texture</a:t>
            </a:r>
            <a:endParaRPr lang="en-US" dirty="0"/>
          </a:p>
        </p:txBody>
      </p:sp>
      <p:pic>
        <p:nvPicPr>
          <p:cNvPr id="6" name="Content Placeholder 5" descr="filter_software_mipmapped_physical_04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690748" y="1047750"/>
            <a:ext cx="5762504" cy="3476623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Two Anisotropic Physical Lookups</a:t>
            </a:r>
            <a:endParaRPr lang="en-US" dirty="0"/>
          </a:p>
        </p:txBody>
      </p:sp>
      <p:pic>
        <p:nvPicPr>
          <p:cNvPr id="4" name="Content Placeholder 3" descr="filter_software_two_lookups_04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66562" y="1047750"/>
            <a:ext cx="5010873" cy="3476624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Two Anisotropic Physical Lookups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219200" y="1047750"/>
            <a:ext cx="7467600" cy="3476625"/>
          </a:xfrm>
        </p:spPr>
        <p:txBody>
          <a:bodyPr>
            <a:normAutofit fontScale="55000" lnSpcReduction="20000"/>
          </a:bodyPr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vec4 scaleBias1 = </a:t>
            </a:r>
            <a:r>
              <a:rPr lang="en-US" dirty="0" err="1" smtClean="0"/>
              <a:t>textureLod</a:t>
            </a:r>
            <a:r>
              <a:rPr lang="en-US" dirty="0" smtClean="0"/>
              <a:t>( </a:t>
            </a:r>
            <a:r>
              <a:rPr lang="en-US" dirty="0" err="1" smtClean="0"/>
              <a:t>pageTable</a:t>
            </a:r>
            <a:r>
              <a:rPr lang="en-US" dirty="0" smtClean="0"/>
              <a:t>, </a:t>
            </a:r>
            <a:r>
              <a:rPr lang="en-US" dirty="0" err="1" smtClean="0"/>
              <a:t>virtCoords.xy</a:t>
            </a:r>
            <a:r>
              <a:rPr lang="en-US" dirty="0" smtClean="0"/>
              <a:t>, </a:t>
            </a:r>
            <a:r>
              <a:rPr lang="en-US" dirty="0" err="1" smtClean="0"/>
              <a:t>anisoLOD</a:t>
            </a:r>
            <a:r>
              <a:rPr lang="en-US" dirty="0" smtClean="0"/>
              <a:t> - 0.5 );</a:t>
            </a:r>
          </a:p>
          <a:p>
            <a:pPr>
              <a:buNone/>
            </a:pPr>
            <a:r>
              <a:rPr lang="en-US" dirty="0" smtClean="0"/>
              <a:t>vec4 scaleBias2 = </a:t>
            </a:r>
            <a:r>
              <a:rPr lang="en-US" dirty="0" err="1" smtClean="0"/>
              <a:t>textureLod</a:t>
            </a:r>
            <a:r>
              <a:rPr lang="en-US" dirty="0" smtClean="0"/>
              <a:t>( </a:t>
            </a:r>
            <a:r>
              <a:rPr lang="en-US" dirty="0" err="1" smtClean="0"/>
              <a:t>pageTable</a:t>
            </a:r>
            <a:r>
              <a:rPr lang="en-US" dirty="0" smtClean="0"/>
              <a:t>, </a:t>
            </a:r>
            <a:r>
              <a:rPr lang="en-US" dirty="0" err="1" smtClean="0"/>
              <a:t>virtCoords.xy</a:t>
            </a:r>
            <a:r>
              <a:rPr lang="en-US" dirty="0" smtClean="0"/>
              <a:t>, </a:t>
            </a:r>
            <a:r>
              <a:rPr lang="en-US" dirty="0" err="1" smtClean="0"/>
              <a:t>anisoLOD</a:t>
            </a:r>
            <a:r>
              <a:rPr lang="en-US" dirty="0" smtClean="0"/>
              <a:t> + 0.5 );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vec2 physCoords1 = </a:t>
            </a:r>
            <a:r>
              <a:rPr lang="en-US" dirty="0" err="1" smtClean="0"/>
              <a:t>virtCoords.xy</a:t>
            </a:r>
            <a:r>
              <a:rPr lang="en-US" dirty="0" smtClean="0"/>
              <a:t> * scaleBias1.xy + scaleBias1.zw;</a:t>
            </a:r>
          </a:p>
          <a:p>
            <a:pPr>
              <a:buNone/>
            </a:pPr>
            <a:r>
              <a:rPr lang="en-US" dirty="0" smtClean="0"/>
              <a:t>vec2 physCoords2 = </a:t>
            </a:r>
            <a:r>
              <a:rPr lang="en-US" dirty="0" err="1" smtClean="0"/>
              <a:t>virtCoords.xy</a:t>
            </a:r>
            <a:r>
              <a:rPr lang="en-US" dirty="0" smtClean="0"/>
              <a:t> * scaleBias2.xy + scaleBias2.zw;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vec4 color1 = texture( </a:t>
            </a:r>
            <a:r>
              <a:rPr lang="en-US" dirty="0" err="1" smtClean="0"/>
              <a:t>physicalTexture</a:t>
            </a:r>
            <a:r>
              <a:rPr lang="en-US" dirty="0" smtClean="0"/>
              <a:t>, physCoords1 );</a:t>
            </a:r>
          </a:p>
          <a:p>
            <a:pPr>
              <a:buNone/>
            </a:pPr>
            <a:r>
              <a:rPr lang="en-US" dirty="0" smtClean="0"/>
              <a:t>vec4 color2 = texture( </a:t>
            </a:r>
            <a:r>
              <a:rPr lang="en-US" dirty="0" err="1" smtClean="0"/>
              <a:t>physicalTexture</a:t>
            </a:r>
            <a:r>
              <a:rPr lang="en-US" dirty="0" smtClean="0"/>
              <a:t>, physCoords2 );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color = mix( color1, color2, </a:t>
            </a:r>
            <a:r>
              <a:rPr lang="en-US" dirty="0" err="1" smtClean="0"/>
              <a:t>fract</a:t>
            </a:r>
            <a:r>
              <a:rPr lang="en-US" dirty="0" smtClean="0"/>
              <a:t>( </a:t>
            </a:r>
            <a:r>
              <a:rPr lang="en-US" dirty="0" err="1" smtClean="0"/>
              <a:t>anisoLOD</a:t>
            </a:r>
            <a:r>
              <a:rPr lang="en-US" dirty="0" smtClean="0"/>
              <a:t> ) );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Texture Popping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000" dirty="0" smtClean="0"/>
          </a:p>
          <a:p>
            <a:r>
              <a:rPr lang="en-US" sz="2800" dirty="0" smtClean="0"/>
              <a:t>Delay between texture page needed for rendering and residency.</a:t>
            </a:r>
            <a:endParaRPr lang="en-US" sz="2000" dirty="0" smtClean="0"/>
          </a:p>
          <a:p>
            <a:r>
              <a:rPr lang="en-US" sz="2800" dirty="0" smtClean="0"/>
              <a:t>Even with a highly optimized pipeline a delay may be unavoidable:</a:t>
            </a:r>
            <a:endParaRPr lang="en-US" dirty="0" smtClean="0"/>
          </a:p>
          <a:p>
            <a:pPr lvl="1"/>
            <a:r>
              <a:rPr lang="en-US" sz="1800" i="1" dirty="0" smtClean="0"/>
              <a:t>Texture data may be streamed from hard disk, optical disk, Internet etc.</a:t>
            </a:r>
          </a:p>
          <a:p>
            <a:pPr lvl="1"/>
            <a:r>
              <a:rPr lang="en-US" sz="1800" i="1" dirty="0" smtClean="0"/>
              <a:t>Texture data may need to be </a:t>
            </a:r>
            <a:r>
              <a:rPr lang="en-US" sz="1800" i="1" dirty="0" err="1" smtClean="0"/>
              <a:t>transcoded</a:t>
            </a:r>
            <a:r>
              <a:rPr lang="en-US" sz="1800" i="1" dirty="0" smtClean="0"/>
              <a:t>.</a:t>
            </a:r>
          </a:p>
          <a:p>
            <a:r>
              <a:rPr lang="en-US" sz="2800" dirty="0" smtClean="0"/>
              <a:t>Unpleasant “pop” when delayed texture page suddenly becomes resident.</a:t>
            </a:r>
            <a:endParaRPr lang="en-US" sz="2000" dirty="0" smtClean="0"/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endParaRPr lang="en-US" sz="2200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Texture Popping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Predict required texture pages well ahead of time.</a:t>
            </a:r>
          </a:p>
          <a:p>
            <a:pPr lvl="1"/>
            <a:r>
              <a:rPr lang="en-US" sz="2000" i="1" dirty="0" smtClean="0"/>
              <a:t>Hard to predict visible texture data in interactive environment</a:t>
            </a:r>
            <a:r>
              <a:rPr lang="en-US" i="1" dirty="0" smtClean="0"/>
              <a:t>.</a:t>
            </a:r>
          </a:p>
          <a:p>
            <a:pPr lvl="1"/>
            <a:r>
              <a:rPr lang="en-US" sz="2000" i="1" dirty="0" smtClean="0"/>
              <a:t>Highly variable delays (optical disk seek times, Internet lag).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Gradually blend in delayed texture pages.</a:t>
            </a:r>
            <a:endParaRPr lang="en-US" dirty="0" smtClean="0"/>
          </a:p>
          <a:p>
            <a:pPr lvl="1"/>
            <a:r>
              <a:rPr lang="en-US" sz="2000" i="1" dirty="0" smtClean="0"/>
              <a:t>Far less distracting than sudden “pop”.</a:t>
            </a:r>
            <a:endParaRPr lang="en-US" i="1" dirty="0" smtClean="0"/>
          </a:p>
          <a:p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Software Virtual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2550"/>
            <a:ext cx="8229600" cy="3276599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sz="4000" dirty="0" smtClean="0"/>
              <a:t>Solving issues and</a:t>
            </a:r>
          </a:p>
          <a:p>
            <a:pPr algn="ctr">
              <a:buNone/>
            </a:pPr>
            <a:r>
              <a:rPr lang="en-US" sz="4000" dirty="0" smtClean="0"/>
              <a:t>achieving high quality.</a:t>
            </a:r>
            <a:endParaRPr lang="en-US" sz="40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Clamp LOD with Min-LOD Texture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990600" y="1047750"/>
            <a:ext cx="7696200" cy="3476625"/>
          </a:xfrm>
        </p:spPr>
        <p:txBody>
          <a:bodyPr>
            <a:normAutofit/>
          </a:bodyPr>
          <a:lstStyle/>
          <a:p>
            <a:pPr>
              <a:buNone/>
            </a:pPr>
            <a:endParaRPr lang="en-US" sz="1600" dirty="0" smtClean="0"/>
          </a:p>
          <a:p>
            <a:pPr>
              <a:buNone/>
            </a:pPr>
            <a:endParaRPr lang="en-US" sz="1600" dirty="0" smtClean="0"/>
          </a:p>
          <a:p>
            <a:pPr>
              <a:buNone/>
            </a:pPr>
            <a:r>
              <a:rPr lang="en-US" sz="1600" dirty="0" smtClean="0"/>
              <a:t>const float </a:t>
            </a:r>
            <a:r>
              <a:rPr lang="en-US" sz="1600" dirty="0" err="1" smtClean="0"/>
              <a:t>maxVirtMipLevels</a:t>
            </a:r>
            <a:r>
              <a:rPr lang="en-US" sz="1600" dirty="0" smtClean="0"/>
              <a:t> = 16;</a:t>
            </a:r>
          </a:p>
          <a:p>
            <a:pPr>
              <a:buNone/>
            </a:pPr>
            <a:endParaRPr lang="en-US" sz="1600" dirty="0" smtClean="0"/>
          </a:p>
          <a:p>
            <a:pPr>
              <a:buNone/>
            </a:pPr>
            <a:r>
              <a:rPr lang="en-US" sz="1600" dirty="0" smtClean="0"/>
              <a:t>float </a:t>
            </a:r>
            <a:r>
              <a:rPr lang="en-US" sz="1600" dirty="0" err="1" smtClean="0"/>
              <a:t>clampLOD</a:t>
            </a:r>
            <a:r>
              <a:rPr lang="en-US" sz="1600" dirty="0" smtClean="0"/>
              <a:t> = texture( </a:t>
            </a:r>
            <a:r>
              <a:rPr lang="en-US" sz="1600" dirty="0" err="1" smtClean="0"/>
              <a:t>minLodTexture</a:t>
            </a:r>
            <a:r>
              <a:rPr lang="en-US" sz="1600" dirty="0" smtClean="0"/>
              <a:t>, </a:t>
            </a:r>
            <a:r>
              <a:rPr lang="en-US" sz="1600" dirty="0" err="1" smtClean="0"/>
              <a:t>virtCoords.xy</a:t>
            </a:r>
            <a:r>
              <a:rPr lang="en-US" sz="1600" dirty="0" smtClean="0"/>
              <a:t> ).x * </a:t>
            </a:r>
            <a:r>
              <a:rPr lang="en-US" sz="1600" dirty="0" err="1" smtClean="0"/>
              <a:t>maxVirtMipLevels</a:t>
            </a:r>
            <a:r>
              <a:rPr lang="en-US" sz="1600" dirty="0" smtClean="0"/>
              <a:t>;</a:t>
            </a:r>
          </a:p>
          <a:p>
            <a:pPr>
              <a:buNone/>
            </a:pPr>
            <a:endParaRPr lang="en-US" sz="1600" dirty="0" smtClean="0"/>
          </a:p>
          <a:p>
            <a:pPr>
              <a:buNone/>
            </a:pPr>
            <a:r>
              <a:rPr lang="en-US" sz="1600" dirty="0" err="1" smtClean="0"/>
              <a:t>anisoLOD</a:t>
            </a:r>
            <a:r>
              <a:rPr lang="en-US" sz="1600" dirty="0" smtClean="0"/>
              <a:t> = max( </a:t>
            </a:r>
            <a:r>
              <a:rPr lang="en-US" sz="1600" dirty="0" err="1" smtClean="0"/>
              <a:t>anisoLOD</a:t>
            </a:r>
            <a:r>
              <a:rPr lang="en-US" sz="1600" dirty="0" smtClean="0"/>
              <a:t>, </a:t>
            </a:r>
            <a:r>
              <a:rPr lang="en-US" sz="1600" dirty="0" err="1" smtClean="0"/>
              <a:t>clampLOD</a:t>
            </a:r>
            <a:r>
              <a:rPr lang="en-US" sz="1600" dirty="0" smtClean="0"/>
              <a:t> );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33375"/>
            <a:ext cx="3962400" cy="942975"/>
          </a:xfrm>
        </p:spPr>
        <p:txBody>
          <a:bodyPr>
            <a:noAutofit/>
          </a:bodyPr>
          <a:lstStyle/>
          <a:p>
            <a:r>
              <a:rPr lang="en-US" sz="2800" dirty="0" smtClean="0"/>
              <a:t>Software Virtual Texture Sampling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428750"/>
            <a:ext cx="4495800" cy="2819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pageTable</a:t>
            </a:r>
            <a:r>
              <a:rPr lang="en-US" sz="800" b="1" dirty="0" smtClean="0"/>
              <a:t>;      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RGBA-FP32  - { </a:t>
            </a:r>
            <a:r>
              <a:rPr lang="en-US" sz="800" b="1" dirty="0" err="1" smtClean="0">
                <a:solidFill>
                  <a:schemeClr val="accent3">
                    <a:lumMod val="75000"/>
                  </a:schemeClr>
                </a:solidFill>
              </a:rPr>
              <a:t>scaleS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800" b="1" dirty="0" err="1" smtClean="0">
                <a:solidFill>
                  <a:schemeClr val="accent3">
                    <a:lumMod val="75000"/>
                  </a:schemeClr>
                </a:solidFill>
              </a:rPr>
              <a:t>scaleT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800" b="1" dirty="0" err="1" smtClean="0">
                <a:solidFill>
                  <a:schemeClr val="accent3">
                    <a:lumMod val="75000"/>
                  </a:schemeClr>
                </a:solidFill>
              </a:rPr>
              <a:t>biasS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, </a:t>
            </a:r>
            <a:r>
              <a:rPr lang="en-US" sz="800" b="1" dirty="0" err="1" smtClean="0">
                <a:solidFill>
                  <a:schemeClr val="accent3">
                    <a:lumMod val="75000"/>
                  </a:schemeClr>
                </a:solidFill>
              </a:rPr>
              <a:t>biasT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 }</a:t>
            </a:r>
          </a:p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minLodTexture</a:t>
            </a:r>
            <a:r>
              <a:rPr lang="en-US" sz="800" b="1" dirty="0" smtClean="0"/>
              <a:t>;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R-8                - { minimum-LOD }</a:t>
            </a:r>
          </a:p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physicalTexture</a:t>
            </a:r>
            <a:r>
              <a:rPr lang="en-US" sz="800" b="1" dirty="0" smtClean="0"/>
              <a:t>;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RGBA-8         - { red, green, blue, alpha }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in vec4 </a:t>
            </a:r>
            <a:r>
              <a:rPr lang="en-US" sz="800" b="1" dirty="0" err="1" smtClean="0"/>
              <a:t>virtCoords</a:t>
            </a:r>
            <a:r>
              <a:rPr lang="en-US" sz="800" b="1" dirty="0" smtClean="0"/>
              <a:t>;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virtual texture coordinates</a:t>
            </a:r>
          </a:p>
          <a:p>
            <a:pPr>
              <a:buNone/>
            </a:pPr>
            <a:r>
              <a:rPr lang="en-US" sz="800" b="1" dirty="0" smtClean="0"/>
              <a:t>out vec4 color;   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output color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void main()</a:t>
            </a:r>
          </a:p>
          <a:p>
            <a:pPr>
              <a:buNone/>
            </a:pPr>
            <a:r>
              <a:rPr lang="en-US" sz="800" b="1" dirty="0" smtClean="0"/>
              <a:t>{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}</a:t>
            </a:r>
            <a:endParaRPr lang="en-US" sz="800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76800" y="666750"/>
            <a:ext cx="3657600" cy="19812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 anchor="ctr" anchorCtr="0">
            <a:normAutofit fontScale="25000" lnSpcReduction="20000"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maxAniso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4;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maxAnisoLog2 = log2(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maxAniso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virtPagesWide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1024;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pageWidth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128;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pageBorder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4;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virtTexelsWide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virtPagesWide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* 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pageWidth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- 2 *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pageBorder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endParaRPr lang="en-US" sz="29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vec2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tc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*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virtTexelsWide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vec2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dFdx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tc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vec2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dFdy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tc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endParaRPr lang="en-US" sz="29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dot(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dot(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dy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endParaRPr lang="en-US" sz="29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maxLod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0.5 * log2( max(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 );  // log2(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sqrt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()) = 0.5*log2()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minLod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0.5 * log2( min(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px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py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)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29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maxLod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- min(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maxLod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 - </a:t>
            </a:r>
            <a:r>
              <a:rPr lang="en-US" sz="2900" dirty="0" err="1" smtClean="0">
                <a:latin typeface="Arial" pitchFamily="34" charset="0"/>
                <a:cs typeface="Arial" pitchFamily="34" charset="0"/>
              </a:rPr>
              <a:t>minLod</a:t>
            </a:r>
            <a:r>
              <a:rPr lang="en-US" sz="2900" dirty="0" smtClean="0">
                <a:latin typeface="Arial" pitchFamily="34" charset="0"/>
                <a:cs typeface="Arial" pitchFamily="34" charset="0"/>
              </a:rPr>
              <a:t>, maxAnisoLog2 );</a:t>
            </a:r>
            <a:endParaRPr kumimoji="0" lang="en-US" sz="29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876800" y="2724150"/>
            <a:ext cx="3657600" cy="4572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16;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texture(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minLodTexture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).x *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max(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);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76800" y="3257550"/>
            <a:ext cx="3657600" cy="12192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vec4 scaleBias1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pageTable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- 0.5 );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vec4 scaleBias2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pageTable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+ 0.5 );</a:t>
            </a:r>
          </a:p>
          <a:p>
            <a:pPr marL="306146" lvl="0" indent="-306146">
              <a:spcBef>
                <a:spcPct val="20000"/>
              </a:spcBef>
            </a:pPr>
            <a:endParaRPr lang="en-US" sz="6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vec2 physCoords1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* scaleBias1.xy + scaleBias1.zw;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vec2 physCoords2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* scaleBias2.xy + scaleBias2.zw;</a:t>
            </a:r>
          </a:p>
          <a:p>
            <a:pPr marL="306146" lvl="0" indent="-306146">
              <a:spcBef>
                <a:spcPct val="20000"/>
              </a:spcBef>
            </a:pPr>
            <a:endParaRPr lang="en-US" sz="6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vec4 color1 = texture(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physicalTexture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physCoords1 );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vec4 color2 = texture(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physicalTexture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physCoords2 );</a:t>
            </a:r>
          </a:p>
          <a:p>
            <a:pPr marL="306146" lvl="0" indent="-306146">
              <a:spcBef>
                <a:spcPct val="20000"/>
              </a:spcBef>
            </a:pPr>
            <a:endParaRPr lang="en-US" sz="6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color = mix( color1, color2,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fract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) );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09600" y="2952750"/>
            <a:ext cx="3352800" cy="3048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Calculate Page Table LOD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3257550"/>
            <a:ext cx="3352800" cy="3048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Clamp LOD with Min-LOD Texture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09600" y="3562350"/>
            <a:ext cx="3352800" cy="3048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Trilinear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Anisotropic Filtering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20" name="Straight Arrow Connector 19"/>
          <p:cNvCxnSpPr>
            <a:stCxn id="7" idx="3"/>
          </p:cNvCxnSpPr>
          <p:nvPr/>
        </p:nvCxnSpPr>
        <p:spPr>
          <a:xfrm flipV="1">
            <a:off x="3962400" y="1809750"/>
            <a:ext cx="838200" cy="1295400"/>
          </a:xfrm>
          <a:prstGeom prst="straightConnector1">
            <a:avLst/>
          </a:prstGeom>
          <a:ln w="50800">
            <a:solidFill>
              <a:srgbClr val="119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3"/>
          </p:cNvCxnSpPr>
          <p:nvPr/>
        </p:nvCxnSpPr>
        <p:spPr>
          <a:xfrm flipV="1">
            <a:off x="3962400" y="3028950"/>
            <a:ext cx="838200" cy="381000"/>
          </a:xfrm>
          <a:prstGeom prst="straightConnector1">
            <a:avLst/>
          </a:prstGeom>
          <a:ln w="50800">
            <a:solidFill>
              <a:srgbClr val="FF656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9" idx="3"/>
          </p:cNvCxnSpPr>
          <p:nvPr/>
        </p:nvCxnSpPr>
        <p:spPr>
          <a:xfrm>
            <a:off x="3962400" y="3714750"/>
            <a:ext cx="838200" cy="228600"/>
          </a:xfrm>
          <a:prstGeom prst="straightConnector1">
            <a:avLst/>
          </a:prstGeom>
          <a:ln w="50800">
            <a:solidFill>
              <a:srgbClr val="00D0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Hardware Virtual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r>
              <a:rPr lang="en-US" sz="2400" dirty="0" smtClean="0"/>
              <a:t>Also known as Partially Resident Textures (PRTs).</a:t>
            </a:r>
          </a:p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sz="3600" dirty="0" smtClean="0"/>
              <a:t>Integration, solving issues and achieving high quality.</a:t>
            </a:r>
            <a:endParaRPr lang="en-US" sz="36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Hardware Virtual Texture Sampling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990600" y="1428750"/>
            <a:ext cx="6858000" cy="2438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400" b="1" dirty="0" smtClean="0"/>
              <a:t>uniform  sampler2D </a:t>
            </a:r>
            <a:r>
              <a:rPr lang="en-US" sz="1400" b="1" dirty="0" err="1" smtClean="0"/>
              <a:t>virtualTexture</a:t>
            </a:r>
            <a:r>
              <a:rPr lang="en-US" sz="1400" b="1" dirty="0" smtClean="0"/>
              <a:t>;   </a:t>
            </a: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RGBA-8    - { red, green, blue, alpha }</a:t>
            </a:r>
          </a:p>
          <a:p>
            <a:pPr>
              <a:buNone/>
            </a:pPr>
            <a:endParaRPr lang="en-US" sz="1400" b="1" dirty="0" smtClean="0"/>
          </a:p>
          <a:p>
            <a:pPr>
              <a:buNone/>
            </a:pPr>
            <a:r>
              <a:rPr lang="en-US" sz="1400" b="1" dirty="0" smtClean="0"/>
              <a:t>in vec4 </a:t>
            </a:r>
            <a:r>
              <a:rPr lang="en-US" sz="1400" b="1" dirty="0" err="1" smtClean="0"/>
              <a:t>virtCoords</a:t>
            </a:r>
            <a:r>
              <a:rPr lang="en-US" sz="1400" b="1" dirty="0" smtClean="0"/>
              <a:t>;   </a:t>
            </a: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virtual texture coordinates</a:t>
            </a:r>
          </a:p>
          <a:p>
            <a:pPr>
              <a:buNone/>
            </a:pPr>
            <a:r>
              <a:rPr lang="en-US" sz="1400" b="1" dirty="0" smtClean="0"/>
              <a:t>out vec4 color;          </a:t>
            </a: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output color</a:t>
            </a:r>
          </a:p>
          <a:p>
            <a:pPr>
              <a:buNone/>
            </a:pPr>
            <a:endParaRPr lang="en-US" sz="1400" b="1" dirty="0" smtClean="0"/>
          </a:p>
          <a:p>
            <a:pPr>
              <a:buNone/>
            </a:pPr>
            <a:r>
              <a:rPr lang="en-US" sz="1400" b="1" dirty="0" smtClean="0"/>
              <a:t>void main()</a:t>
            </a:r>
          </a:p>
          <a:p>
            <a:pPr>
              <a:buNone/>
            </a:pPr>
            <a:r>
              <a:rPr lang="en-US" sz="1400" b="1" dirty="0" smtClean="0"/>
              <a:t>{</a:t>
            </a:r>
          </a:p>
          <a:p>
            <a:pPr>
              <a:buNone/>
            </a:pPr>
            <a:r>
              <a:rPr lang="en-US" sz="1400" b="1" dirty="0" smtClean="0"/>
              <a:t>	 </a:t>
            </a:r>
            <a:r>
              <a:rPr lang="en-US" sz="1400" b="1" dirty="0" err="1" smtClean="0"/>
              <a:t>int</a:t>
            </a:r>
            <a:r>
              <a:rPr lang="en-US" sz="1400" b="1" dirty="0" smtClean="0"/>
              <a:t> code = </a:t>
            </a:r>
            <a:r>
              <a:rPr lang="en-US" sz="1400" b="1" dirty="0" err="1" smtClean="0"/>
              <a:t>sparseTexture</a:t>
            </a:r>
            <a:r>
              <a:rPr lang="en-US" sz="1400" b="1" dirty="0" smtClean="0"/>
              <a:t>( </a:t>
            </a:r>
            <a:r>
              <a:rPr lang="en-US" sz="1400" b="1" dirty="0" err="1" smtClean="0"/>
              <a:t>virtualTexture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virtCoords.xy</a:t>
            </a:r>
            <a:r>
              <a:rPr lang="en-US" sz="1400" b="1" dirty="0" smtClean="0"/>
              <a:t>, color );</a:t>
            </a:r>
          </a:p>
          <a:p>
            <a:pPr>
              <a:buNone/>
            </a:pPr>
            <a:r>
              <a:rPr lang="en-US" sz="1400" b="1" dirty="0" smtClean="0"/>
              <a:t>}</a:t>
            </a:r>
          </a:p>
          <a:p>
            <a:pPr>
              <a:buNone/>
            </a:pPr>
            <a:endParaRPr lang="en-US" sz="800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Fall Back To Resident Texture	Data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990600" y="1047750"/>
            <a:ext cx="7391400" cy="3505200"/>
          </a:xfrm>
        </p:spPr>
        <p:txBody>
          <a:bodyPr anchor="ctr" anchorCtr="0">
            <a:noAutofit/>
          </a:bodyPr>
          <a:lstStyle/>
          <a:p>
            <a:pPr>
              <a:buNone/>
            </a:pPr>
            <a:r>
              <a:rPr lang="en-US" sz="1400" b="1" dirty="0" smtClean="0"/>
              <a:t>if ( !</a:t>
            </a:r>
            <a:r>
              <a:rPr lang="en-US" sz="1400" b="1" dirty="0" err="1" smtClean="0"/>
              <a:t>sparseTexelResident</a:t>
            </a:r>
            <a:r>
              <a:rPr lang="en-US" sz="1400" b="1" dirty="0" smtClean="0"/>
              <a:t>( code ) ) {</a:t>
            </a:r>
          </a:p>
          <a:p>
            <a:pPr>
              <a:buNone/>
            </a:pPr>
            <a:r>
              <a:rPr lang="en-US" sz="1400" b="1" dirty="0" smtClean="0"/>
              <a:t>    float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= </a:t>
            </a:r>
            <a:r>
              <a:rPr lang="en-US" sz="1400" b="1" dirty="0" err="1" smtClean="0"/>
              <a:t>textureQueryLod</a:t>
            </a:r>
            <a:r>
              <a:rPr lang="en-US" sz="1400" b="1" dirty="0" smtClean="0"/>
              <a:t>( </a:t>
            </a:r>
            <a:r>
              <a:rPr lang="en-US" sz="1400" b="1" dirty="0" err="1" smtClean="0"/>
              <a:t>virtualTexture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virtCoords.xy</a:t>
            </a:r>
            <a:r>
              <a:rPr lang="en-US" sz="1400" b="1" dirty="0" smtClean="0"/>
              <a:t> ).x;</a:t>
            </a:r>
          </a:p>
          <a:p>
            <a:pPr>
              <a:buNone/>
            </a:pPr>
            <a:r>
              <a:rPr lang="en-US" sz="1400" b="1" dirty="0" smtClean="0"/>
              <a:t>    for (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= ceil(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);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&lt;= 8.0;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+= 1.0 ) {</a:t>
            </a:r>
          </a:p>
          <a:p>
            <a:pPr>
              <a:buNone/>
            </a:pPr>
            <a:r>
              <a:rPr lang="en-US" sz="1400" b="1" dirty="0" smtClean="0"/>
              <a:t>        code = </a:t>
            </a:r>
            <a:r>
              <a:rPr lang="en-US" sz="1400" b="1" dirty="0" err="1" smtClean="0"/>
              <a:t>sparseTextureLod</a:t>
            </a:r>
            <a:r>
              <a:rPr lang="en-US" sz="1400" b="1" dirty="0" smtClean="0"/>
              <a:t>( </a:t>
            </a:r>
            <a:r>
              <a:rPr lang="en-US" sz="1400" b="1" dirty="0" err="1" smtClean="0"/>
              <a:t>virtualTexture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virtCoords.xy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, color );</a:t>
            </a:r>
          </a:p>
          <a:p>
            <a:pPr>
              <a:buNone/>
            </a:pPr>
            <a:r>
              <a:rPr lang="en-US" sz="1400" b="1" dirty="0" smtClean="0"/>
              <a:t>        if ( </a:t>
            </a:r>
            <a:r>
              <a:rPr lang="en-US" sz="1400" b="1" dirty="0" err="1" smtClean="0"/>
              <a:t>sparseTexelResident</a:t>
            </a:r>
            <a:r>
              <a:rPr lang="en-US" sz="1400" b="1" dirty="0" smtClean="0"/>
              <a:t>( code ) ) {</a:t>
            </a:r>
          </a:p>
          <a:p>
            <a:pPr>
              <a:buNone/>
            </a:pPr>
            <a:r>
              <a:rPr lang="en-US" sz="1400" b="1" dirty="0" smtClean="0"/>
              <a:t>            break;</a:t>
            </a:r>
          </a:p>
          <a:p>
            <a:pPr>
              <a:buNone/>
            </a:pPr>
            <a:r>
              <a:rPr lang="en-US" sz="1400" b="1" dirty="0" smtClean="0"/>
              <a:t>        }</a:t>
            </a:r>
          </a:p>
          <a:p>
            <a:pPr>
              <a:buNone/>
            </a:pPr>
            <a:r>
              <a:rPr lang="en-US" sz="1400" b="1" dirty="0" smtClean="0"/>
              <a:t>    }</a:t>
            </a:r>
          </a:p>
          <a:p>
            <a:pPr>
              <a:buNone/>
            </a:pPr>
            <a:r>
              <a:rPr lang="en-US" sz="1400" b="1" dirty="0" smtClean="0"/>
              <a:t>}</a:t>
            </a:r>
          </a:p>
          <a:p>
            <a:pPr>
              <a:buNone/>
            </a:pPr>
            <a:r>
              <a:rPr lang="en-US" sz="1400" b="1" dirty="0" smtClean="0"/>
              <a:t>if ( </a:t>
            </a:r>
            <a:r>
              <a:rPr lang="en-US" sz="1400" b="1" dirty="0" err="1" smtClean="0"/>
              <a:t>sampleLOD</a:t>
            </a:r>
            <a:r>
              <a:rPr lang="en-US" sz="1400" b="1" dirty="0" smtClean="0"/>
              <a:t> &gt; 8.0 ) {</a:t>
            </a:r>
          </a:p>
          <a:p>
            <a:pPr>
              <a:buNone/>
            </a:pPr>
            <a:r>
              <a:rPr lang="en-US" sz="1400" b="1" dirty="0" smtClean="0"/>
              <a:t>    color = vec4( 0, 0, 0, 0 );</a:t>
            </a:r>
          </a:p>
          <a:p>
            <a:pPr>
              <a:buNone/>
            </a:pPr>
            <a:r>
              <a:rPr lang="en-US" sz="1400" b="1" dirty="0" smtClean="0"/>
              <a:t>}</a:t>
            </a:r>
          </a:p>
          <a:p>
            <a:pPr>
              <a:buNone/>
            </a:pPr>
            <a:endParaRPr lang="en-US" sz="1400" b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3400" y="1428750"/>
            <a:ext cx="4495800" cy="2819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minLodTexture</a:t>
            </a:r>
            <a:r>
              <a:rPr lang="en-US" sz="800" b="1" dirty="0" smtClean="0"/>
              <a:t>;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R-8           - { minimum-LOD }</a:t>
            </a:r>
          </a:p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virtualTexture</a:t>
            </a:r>
            <a:r>
              <a:rPr lang="en-US" sz="800" b="1" dirty="0" smtClean="0"/>
              <a:t>;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RGBA-8   - { red, green, blue, alpha }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in vec4 </a:t>
            </a:r>
            <a:r>
              <a:rPr lang="en-US" sz="800" b="1" dirty="0" err="1" smtClean="0"/>
              <a:t>virtCoords</a:t>
            </a:r>
            <a:r>
              <a:rPr lang="en-US" sz="800" b="1" dirty="0" smtClean="0"/>
              <a:t>;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virtual texture coordinates</a:t>
            </a:r>
          </a:p>
          <a:p>
            <a:pPr>
              <a:buNone/>
            </a:pPr>
            <a:r>
              <a:rPr lang="en-US" sz="800" b="1" dirty="0" smtClean="0"/>
              <a:t>out vec4 color;   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output color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void main()</a:t>
            </a:r>
          </a:p>
          <a:p>
            <a:pPr>
              <a:buNone/>
            </a:pPr>
            <a:r>
              <a:rPr lang="en-US" sz="800" b="1" dirty="0" smtClean="0"/>
              <a:t>{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}</a:t>
            </a:r>
            <a:endParaRPr lang="en-US" sz="800" b="1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876800" y="1733550"/>
            <a:ext cx="3657600" cy="3810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 anchor="ctr" anchorCtr="0">
            <a:norm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textureQueryLod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).x;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876800" y="2190750"/>
            <a:ext cx="3657600" cy="4572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16;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texture(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minLodTexture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).x *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max(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);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876800" y="2724150"/>
            <a:ext cx="3657600" cy="3810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int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code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color );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0" name="Straight Arrow Connector 9"/>
          <p:cNvCxnSpPr>
            <a:stCxn id="15" idx="3"/>
          </p:cNvCxnSpPr>
          <p:nvPr/>
        </p:nvCxnSpPr>
        <p:spPr>
          <a:xfrm flipV="1">
            <a:off x="3962400" y="1962150"/>
            <a:ext cx="838200" cy="914400"/>
          </a:xfrm>
          <a:prstGeom prst="straightConnector1">
            <a:avLst/>
          </a:prstGeom>
          <a:ln w="50800">
            <a:solidFill>
              <a:srgbClr val="119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16" idx="3"/>
          </p:cNvCxnSpPr>
          <p:nvPr/>
        </p:nvCxnSpPr>
        <p:spPr>
          <a:xfrm flipV="1">
            <a:off x="3962400" y="2495550"/>
            <a:ext cx="838200" cy="685800"/>
          </a:xfrm>
          <a:prstGeom prst="straightConnector1">
            <a:avLst/>
          </a:prstGeom>
          <a:ln w="50800">
            <a:solidFill>
              <a:srgbClr val="FF656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7" idx="3"/>
          </p:cNvCxnSpPr>
          <p:nvPr/>
        </p:nvCxnSpPr>
        <p:spPr>
          <a:xfrm flipV="1">
            <a:off x="3962400" y="2952750"/>
            <a:ext cx="838200" cy="533400"/>
          </a:xfrm>
          <a:prstGeom prst="straightConnector1">
            <a:avLst/>
          </a:prstGeom>
          <a:ln w="50800">
            <a:solidFill>
              <a:srgbClr val="00D0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381000" y="333375"/>
            <a:ext cx="3962400" cy="942975"/>
          </a:xfrm>
        </p:spPr>
        <p:txBody>
          <a:bodyPr>
            <a:noAutofit/>
          </a:bodyPr>
          <a:lstStyle/>
          <a:p>
            <a:r>
              <a:rPr lang="en-US" sz="2800" dirty="0" smtClean="0"/>
              <a:t>Hardware Virtual Texture Sampling</a:t>
            </a:r>
            <a:endParaRPr lang="en-US" sz="2800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09600" y="2724150"/>
            <a:ext cx="3352800" cy="3048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Calculate Desired LOD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609600" y="3028950"/>
            <a:ext cx="3352800" cy="3048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Clamp LOD with Min-LOD Texture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09600" y="3333750"/>
            <a:ext cx="3352800" cy="3048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Trilinear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Anisotropic Texture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Fetch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609600" y="3638550"/>
            <a:ext cx="3352800" cy="304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Fall Back To Resident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Data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4876800" y="3181350"/>
            <a:ext cx="3657600" cy="1447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if ( !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sparseTexelResident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code )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for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= ceil(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);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&lt;= 8.0;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+= 1.0 )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code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color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if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sparseTexelResident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code )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    break;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if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&gt; 8.0 )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color = vec4( 0, 0, 0, 0 );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}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24" name="Straight Arrow Connector 23"/>
          <p:cNvCxnSpPr>
            <a:stCxn id="18" idx="3"/>
          </p:cNvCxnSpPr>
          <p:nvPr/>
        </p:nvCxnSpPr>
        <p:spPr>
          <a:xfrm flipV="1">
            <a:off x="3962400" y="3714750"/>
            <a:ext cx="838200" cy="76200"/>
          </a:xfrm>
          <a:prstGeom prst="straightConnector1">
            <a:avLst/>
          </a:prstGeom>
          <a:ln w="50800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Borderless Texture 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Software virtual textures perform virtual to physical address translation before sampling.</a:t>
            </a:r>
          </a:p>
          <a:p>
            <a:pPr lvl="1"/>
            <a:r>
              <a:rPr lang="en-US" i="1" dirty="0" smtClean="0"/>
              <a:t>Software virtual texture pages need borders because texture unit samples a single page.</a:t>
            </a:r>
          </a:p>
          <a:p>
            <a:r>
              <a:rPr lang="en-US" dirty="0" smtClean="0"/>
              <a:t>Hardware virtual textures perform virtual to physical translation during sampling.</a:t>
            </a:r>
          </a:p>
          <a:p>
            <a:pPr lvl="1"/>
            <a:r>
              <a:rPr lang="en-US" i="1" dirty="0" smtClean="0"/>
              <a:t>Hardware virtual texture pages do not need borders because texture unit can sample from multiple pages.</a:t>
            </a:r>
            <a:endParaRPr lang="en-US" i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Borderless Texture Page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/>
          </a:bodyPr>
          <a:lstStyle/>
          <a:p>
            <a:r>
              <a:rPr lang="en-US" sz="2400" dirty="0" smtClean="0"/>
              <a:t>RAGE stores texture pages with borders on disk because it significantly simplifies the pipeline.</a:t>
            </a:r>
          </a:p>
          <a:p>
            <a:endParaRPr lang="en-US" sz="2400" dirty="0" smtClean="0"/>
          </a:p>
          <a:p>
            <a:r>
              <a:rPr lang="en-US" sz="2400" dirty="0" smtClean="0"/>
              <a:t>Need to support both software and hardware virtual textures because not all hardware supports PRTs.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Borderless Texture Page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Ship two virtual textures, one with and one without borders.</a:t>
            </a:r>
          </a:p>
          <a:p>
            <a:pPr marL="871519" lvl="1" indent="-514350">
              <a:buNone/>
            </a:pPr>
            <a:r>
              <a:rPr lang="en-US" i="1" dirty="0" smtClean="0"/>
              <a:t>	That’s a whole lot of data.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Strip borders at run-time by </a:t>
            </a:r>
            <a:r>
              <a:rPr lang="en-US" dirty="0" err="1" smtClean="0"/>
              <a:t>upsampling</a:t>
            </a:r>
            <a:r>
              <a:rPr lang="en-US" dirty="0" smtClean="0"/>
              <a:t> 120 payload to 128.</a:t>
            </a:r>
          </a:p>
          <a:p>
            <a:pPr marL="871519" lvl="1" indent="-514350">
              <a:buNone/>
            </a:pPr>
            <a:r>
              <a:rPr lang="en-US" i="1" dirty="0" smtClean="0"/>
              <a:t>	Non-integer up-sampling ratio causes noticeable blurring.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Composite borderless pages from multiple pages with borders at run-time (or vice versa).</a:t>
            </a:r>
          </a:p>
          <a:p>
            <a:pPr marL="871519" lvl="1" indent="-514350">
              <a:buNone/>
            </a:pPr>
            <a:r>
              <a:rPr lang="en-US" dirty="0" smtClean="0"/>
              <a:t>	</a:t>
            </a:r>
            <a:r>
              <a:rPr lang="en-US" i="1" dirty="0" smtClean="0"/>
              <a:t>Complicates the pipeline and introduces significant overhead.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virtual textures with borders to ones without borders at install time.</a:t>
            </a:r>
          </a:p>
          <a:p>
            <a:pPr marL="871519" lvl="1" indent="-514350">
              <a:buNone/>
            </a:pPr>
            <a:r>
              <a:rPr lang="en-US" dirty="0" smtClean="0"/>
              <a:t>	</a:t>
            </a:r>
            <a:r>
              <a:rPr lang="en-US" i="1" dirty="0" smtClean="0"/>
              <a:t>De-re-compressing texture data may introduce additional compression artifacts.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Hardware Virtual Texture Size Limit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Autofit/>
          </a:bodyPr>
          <a:lstStyle/>
          <a:p>
            <a:r>
              <a:rPr lang="en-US" sz="2400" dirty="0" smtClean="0"/>
              <a:t>Floating-point precision limits software virtual texture sizes but they can go up to 256k x 256k </a:t>
            </a:r>
            <a:r>
              <a:rPr lang="en-US" sz="2400" dirty="0" err="1" smtClean="0"/>
              <a:t>texels</a:t>
            </a:r>
            <a:r>
              <a:rPr lang="en-US" sz="2400" dirty="0" smtClean="0"/>
              <a:t> (and beyond).</a:t>
            </a:r>
          </a:p>
          <a:p>
            <a:r>
              <a:rPr lang="en-US" sz="2400" dirty="0" smtClean="0"/>
              <a:t>Hardware virtual textures are currently limited to 16k x 16k </a:t>
            </a:r>
            <a:r>
              <a:rPr lang="en-US" sz="2400" dirty="0" err="1" smtClean="0"/>
              <a:t>texels</a:t>
            </a:r>
            <a:r>
              <a:rPr lang="en-US" sz="2400" dirty="0" smtClean="0"/>
              <a:t>.</a:t>
            </a:r>
          </a:p>
          <a:p>
            <a:pPr lvl="1"/>
            <a:r>
              <a:rPr lang="en-US" sz="2000" dirty="0" smtClean="0"/>
              <a:t>DirectX limits textures to 16k x 16k </a:t>
            </a:r>
            <a:r>
              <a:rPr lang="en-US" sz="2000" dirty="0" err="1" smtClean="0"/>
              <a:t>texels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DirectX requires 8-bits of sub-</a:t>
            </a:r>
            <a:r>
              <a:rPr lang="en-US" sz="2000" dirty="0" err="1" smtClean="0"/>
              <a:t>texel</a:t>
            </a:r>
            <a:r>
              <a:rPr lang="en-US" sz="2000" dirty="0" smtClean="0"/>
              <a:t> and sub-</a:t>
            </a:r>
            <a:r>
              <a:rPr lang="en-US" sz="2000" dirty="0" err="1" smtClean="0"/>
              <a:t>mip</a:t>
            </a:r>
            <a:r>
              <a:rPr lang="en-US" sz="2000" dirty="0" smtClean="0"/>
              <a:t> precision on texture filtering.</a:t>
            </a:r>
            <a:endParaRPr lang="en-US" sz="20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Software Virtual Textures in RAGE</a:t>
            </a:r>
            <a:endParaRPr lang="en-US" dirty="0"/>
          </a:p>
        </p:txBody>
      </p:sp>
      <p:pic>
        <p:nvPicPr>
          <p:cNvPr id="7" name="Content Placeholder 6" descr="virtualtexturing1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87630" y="1047750"/>
            <a:ext cx="4968739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64k x 64k Virtual Texture</a:t>
            </a:r>
            <a:endParaRPr lang="en-US" dirty="0"/>
          </a:p>
        </p:txBody>
      </p:sp>
      <p:pic>
        <p:nvPicPr>
          <p:cNvPr id="4" name="Content Placeholder 3" descr="layout_ol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33687" y="1047750"/>
            <a:ext cx="3476625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Partially Resident Texture Array</a:t>
            </a:r>
            <a:endParaRPr lang="en-US" dirty="0"/>
          </a:p>
        </p:txBody>
      </p:sp>
      <p:pic>
        <p:nvPicPr>
          <p:cNvPr id="4" name="Content Placeholder 3" descr="layout_old_16k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33687" y="1047750"/>
            <a:ext cx="3476625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Split Texture Islands &gt; 16k</a:t>
            </a:r>
            <a:endParaRPr lang="en-US" dirty="0"/>
          </a:p>
        </p:txBody>
      </p:sp>
      <p:pic>
        <p:nvPicPr>
          <p:cNvPr id="4" name="Content Placeholder 3" descr="layout_new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833687" y="1047750"/>
            <a:ext cx="3476625" cy="3476625"/>
          </a:xfrm>
        </p:spPr>
      </p:pic>
      <p:sp>
        <p:nvSpPr>
          <p:cNvPr id="5" name="TextBox 4"/>
          <p:cNvSpPr txBox="1"/>
          <p:nvPr/>
        </p:nvSpPr>
        <p:spPr>
          <a:xfrm>
            <a:off x="6781800" y="1885950"/>
            <a:ext cx="1371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 smtClean="0">
                <a:latin typeface="Arial" pitchFamily="34" charset="0"/>
                <a:cs typeface="Arial" pitchFamily="34" charset="0"/>
              </a:rPr>
              <a:t>?</a:t>
            </a:r>
            <a:endParaRPr lang="en-US" sz="120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Texture Array Coordinate Calculation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09600" y="1428750"/>
            <a:ext cx="8077200" cy="28956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convert 120-texel + border texture coordinates to 128-texel borderless ones</a:t>
            </a:r>
          </a:p>
          <a:p>
            <a:pPr>
              <a:buNone/>
            </a:pPr>
            <a:r>
              <a:rPr lang="en-US" sz="1400" b="1" dirty="0" smtClean="0"/>
              <a:t>vec2 </a:t>
            </a:r>
            <a:r>
              <a:rPr lang="en-US" sz="1400" b="1" dirty="0" err="1" smtClean="0"/>
              <a:t>borderlessCoords</a:t>
            </a:r>
            <a:r>
              <a:rPr lang="en-US" sz="1400" b="1" dirty="0" smtClean="0"/>
              <a:t> = </a:t>
            </a:r>
            <a:r>
              <a:rPr lang="en-US" sz="1400" b="1" dirty="0" err="1" smtClean="0"/>
              <a:t>virtCoords.xy</a:t>
            </a:r>
            <a:r>
              <a:rPr lang="en-US" sz="1400" b="1" dirty="0" smtClean="0"/>
              <a:t> * 120.0 / 128.0;</a:t>
            </a:r>
          </a:p>
          <a:p>
            <a:pPr>
              <a:buNone/>
            </a:pPr>
            <a:endParaRPr lang="en-US" sz="1400" b="1" dirty="0" smtClean="0"/>
          </a:p>
          <a:p>
            <a:pPr>
              <a:buNone/>
            </a:pP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scale coordinates such that the fractional part addresses a single layer of the texture array</a:t>
            </a:r>
          </a:p>
          <a:p>
            <a:pPr>
              <a:buNone/>
            </a:pPr>
            <a:r>
              <a:rPr lang="en-US" sz="1400" b="1" dirty="0" smtClean="0"/>
              <a:t>const float </a:t>
            </a:r>
            <a:r>
              <a:rPr lang="en-US" sz="1400" b="1" dirty="0" err="1" smtClean="0"/>
              <a:t>widthInPRTs</a:t>
            </a:r>
            <a:r>
              <a:rPr lang="en-US" sz="1400" b="1" dirty="0" smtClean="0"/>
              <a:t> = 4;</a:t>
            </a:r>
          </a:p>
          <a:p>
            <a:pPr>
              <a:buNone/>
            </a:pPr>
            <a:r>
              <a:rPr lang="en-US" sz="1400" b="1" dirty="0" smtClean="0"/>
              <a:t>float2 </a:t>
            </a:r>
            <a:r>
              <a:rPr lang="en-US" sz="1400" b="1" dirty="0" err="1" smtClean="0"/>
              <a:t>layerCoords</a:t>
            </a:r>
            <a:r>
              <a:rPr lang="en-US" sz="1400" b="1" dirty="0" smtClean="0"/>
              <a:t> = </a:t>
            </a:r>
            <a:r>
              <a:rPr lang="en-US" sz="1400" b="1" dirty="0" err="1" smtClean="0"/>
              <a:t>borderlessCoords.xy</a:t>
            </a:r>
            <a:r>
              <a:rPr lang="en-US" sz="1400" b="1" dirty="0" smtClean="0"/>
              <a:t> * </a:t>
            </a:r>
            <a:r>
              <a:rPr lang="en-US" sz="1400" b="1" dirty="0" err="1" smtClean="0"/>
              <a:t>widthInPRTs</a:t>
            </a:r>
            <a:r>
              <a:rPr lang="en-US" sz="1400" b="1" dirty="0" smtClean="0"/>
              <a:t>;</a:t>
            </a:r>
          </a:p>
          <a:p>
            <a:pPr>
              <a:buNone/>
            </a:pPr>
            <a:endParaRPr lang="en-US" sz="1400" b="1" dirty="0" smtClean="0"/>
          </a:p>
          <a:p>
            <a:pPr>
              <a:buNone/>
            </a:pPr>
            <a:r>
              <a:rPr lang="en-US" sz="1400" b="1" dirty="0" smtClean="0">
                <a:solidFill>
                  <a:schemeClr val="accent3">
                    <a:lumMod val="75000"/>
                  </a:schemeClr>
                </a:solidFill>
              </a:rPr>
              <a:t>// split the coordinates into a texture array index and layer coordinates</a:t>
            </a:r>
          </a:p>
          <a:p>
            <a:pPr>
              <a:buNone/>
            </a:pPr>
            <a:r>
              <a:rPr lang="en-US" sz="1400" b="1" dirty="0" smtClean="0"/>
              <a:t>vec3 </a:t>
            </a:r>
            <a:r>
              <a:rPr lang="en-US" sz="1400" b="1" dirty="0" err="1" smtClean="0"/>
              <a:t>arrayCoords</a:t>
            </a:r>
            <a:r>
              <a:rPr lang="en-US" sz="1400" b="1" dirty="0" smtClean="0"/>
              <a:t>;</a:t>
            </a:r>
          </a:p>
          <a:p>
            <a:pPr>
              <a:buNone/>
            </a:pPr>
            <a:r>
              <a:rPr lang="en-US" sz="1400" b="1" dirty="0" err="1" smtClean="0"/>
              <a:t>arrayCoords.xy</a:t>
            </a:r>
            <a:r>
              <a:rPr lang="en-US" sz="1400" b="1" dirty="0" smtClean="0"/>
              <a:t> = </a:t>
            </a:r>
            <a:r>
              <a:rPr lang="en-US" sz="1400" b="1" dirty="0" err="1" smtClean="0"/>
              <a:t>fract</a:t>
            </a:r>
            <a:r>
              <a:rPr lang="en-US" sz="1400" b="1" dirty="0" smtClean="0"/>
              <a:t>( </a:t>
            </a:r>
            <a:r>
              <a:rPr lang="en-US" sz="1400" b="1" dirty="0" err="1" smtClean="0"/>
              <a:t>layerCoords.xy</a:t>
            </a:r>
            <a:r>
              <a:rPr lang="en-US" sz="1400" b="1" dirty="0" smtClean="0"/>
              <a:t> );</a:t>
            </a:r>
          </a:p>
          <a:p>
            <a:pPr>
              <a:buNone/>
            </a:pPr>
            <a:r>
              <a:rPr lang="en-US" sz="1400" b="1" dirty="0" err="1" smtClean="0"/>
              <a:t>arrayCoords.z</a:t>
            </a:r>
            <a:r>
              <a:rPr lang="en-US" sz="1400" b="1" dirty="0" smtClean="0"/>
              <a:t> = floor( </a:t>
            </a:r>
            <a:r>
              <a:rPr lang="en-US" sz="1400" b="1" dirty="0" err="1" smtClean="0"/>
              <a:t>layerCoords.y</a:t>
            </a:r>
            <a:r>
              <a:rPr lang="en-US" sz="1400" b="1" dirty="0" smtClean="0"/>
              <a:t> ) * </a:t>
            </a:r>
            <a:r>
              <a:rPr lang="en-US" sz="1400" b="1" dirty="0" err="1" smtClean="0"/>
              <a:t>widthInPRTs</a:t>
            </a:r>
            <a:r>
              <a:rPr lang="en-US" sz="1400" b="1" dirty="0" smtClean="0"/>
              <a:t> + floor( </a:t>
            </a:r>
            <a:r>
              <a:rPr lang="en-US" sz="1400" b="1" dirty="0" err="1" smtClean="0"/>
              <a:t>layerCoords.x</a:t>
            </a:r>
            <a:r>
              <a:rPr lang="en-US" sz="1400" b="1" dirty="0" smtClean="0"/>
              <a:t> );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533400" y="1428750"/>
            <a:ext cx="4495800" cy="28194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800" b="1" dirty="0" smtClean="0"/>
              <a:t>uniform  sampler2D </a:t>
            </a:r>
            <a:r>
              <a:rPr lang="en-US" sz="800" b="1" dirty="0" err="1" smtClean="0"/>
              <a:t>minLodTexture</a:t>
            </a:r>
            <a:r>
              <a:rPr lang="en-US" sz="800" b="1" dirty="0" smtClean="0"/>
              <a:t>;    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R-8           - { minimum-LOD }</a:t>
            </a:r>
          </a:p>
          <a:p>
            <a:pPr>
              <a:buNone/>
            </a:pPr>
            <a:r>
              <a:rPr lang="en-US" sz="800" b="1" dirty="0" smtClean="0"/>
              <a:t>uniform  sampler2DArray </a:t>
            </a:r>
            <a:r>
              <a:rPr lang="en-US" sz="800" b="1" dirty="0" err="1" smtClean="0"/>
              <a:t>virtualTexture</a:t>
            </a:r>
            <a:r>
              <a:rPr lang="en-US" sz="800" b="1" dirty="0" smtClean="0"/>
              <a:t>;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RGBA-8   - { red, green, blue, alpha }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in vec4 </a:t>
            </a:r>
            <a:r>
              <a:rPr lang="en-US" sz="800" b="1" dirty="0" err="1" smtClean="0"/>
              <a:t>virtCoords</a:t>
            </a:r>
            <a:r>
              <a:rPr lang="en-US" sz="800" b="1" dirty="0" smtClean="0"/>
              <a:t>;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virtual texture coordinates</a:t>
            </a:r>
          </a:p>
          <a:p>
            <a:pPr>
              <a:buNone/>
            </a:pPr>
            <a:r>
              <a:rPr lang="en-US" sz="800" b="1" dirty="0" smtClean="0"/>
              <a:t>out vec4 color;          </a:t>
            </a:r>
            <a:r>
              <a:rPr lang="en-US" sz="800" b="1" dirty="0" smtClean="0">
                <a:solidFill>
                  <a:schemeClr val="accent3">
                    <a:lumMod val="75000"/>
                  </a:schemeClr>
                </a:solidFill>
              </a:rPr>
              <a:t>// output color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void main()</a:t>
            </a:r>
          </a:p>
          <a:p>
            <a:pPr>
              <a:buNone/>
            </a:pPr>
            <a:r>
              <a:rPr lang="en-US" sz="800" b="1" dirty="0" smtClean="0"/>
              <a:t>{</a:t>
            </a:r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endParaRPr lang="en-US" sz="800" b="1" dirty="0" smtClean="0"/>
          </a:p>
          <a:p>
            <a:pPr>
              <a:buNone/>
            </a:pPr>
            <a:r>
              <a:rPr lang="en-US" sz="800" b="1" dirty="0" smtClean="0"/>
              <a:t>}</a:t>
            </a:r>
            <a:endParaRPr lang="en-US" sz="800" b="1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876800" y="1733550"/>
            <a:ext cx="3733800" cy="3810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 anchor="ctr" anchorCtr="0">
            <a:norm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textureQueryLod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arrayCoords.xy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).x;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76800" y="2190750"/>
            <a:ext cx="3733800" cy="4572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16;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texture(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minLodTexture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borderlessCoords.xy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).x *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maxVirtMipLevels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max(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anisoLOD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clampLOD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);</a:t>
            </a: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876800" y="2724150"/>
            <a:ext cx="3733800" cy="3810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int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code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arrayCoords.xyz,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color );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" name="Straight Arrow Connector 7"/>
          <p:cNvCxnSpPr>
            <a:stCxn id="12" idx="3"/>
          </p:cNvCxnSpPr>
          <p:nvPr/>
        </p:nvCxnSpPr>
        <p:spPr>
          <a:xfrm flipV="1">
            <a:off x="4038600" y="1962150"/>
            <a:ext cx="762000" cy="1219200"/>
          </a:xfrm>
          <a:prstGeom prst="straightConnector1">
            <a:avLst/>
          </a:prstGeom>
          <a:ln w="50800">
            <a:solidFill>
              <a:srgbClr val="1199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3" idx="3"/>
          </p:cNvCxnSpPr>
          <p:nvPr/>
        </p:nvCxnSpPr>
        <p:spPr>
          <a:xfrm flipV="1">
            <a:off x="4038600" y="2495550"/>
            <a:ext cx="762000" cy="990600"/>
          </a:xfrm>
          <a:prstGeom prst="straightConnector1">
            <a:avLst/>
          </a:prstGeom>
          <a:ln w="50800">
            <a:solidFill>
              <a:srgbClr val="FF656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4" idx="3"/>
          </p:cNvCxnSpPr>
          <p:nvPr/>
        </p:nvCxnSpPr>
        <p:spPr>
          <a:xfrm flipV="1">
            <a:off x="4038600" y="2952750"/>
            <a:ext cx="762000" cy="838200"/>
          </a:xfrm>
          <a:prstGeom prst="straightConnector1">
            <a:avLst/>
          </a:prstGeom>
          <a:ln w="50800">
            <a:solidFill>
              <a:srgbClr val="00D05E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81000" y="333375"/>
            <a:ext cx="4343400" cy="942975"/>
          </a:xfrm>
        </p:spPr>
        <p:txBody>
          <a:bodyPr>
            <a:noAutofit/>
          </a:bodyPr>
          <a:lstStyle/>
          <a:p>
            <a:r>
              <a:rPr lang="en-US" sz="2800" dirty="0" smtClean="0"/>
              <a:t>Hardware Virtual Texture Array Sampling</a:t>
            </a:r>
            <a:endParaRPr lang="en-US" sz="28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09600" y="3028950"/>
            <a:ext cx="3429000" cy="304800"/>
          </a:xfrm>
          <a:prstGeom prst="rect">
            <a:avLst/>
          </a:prstGeom>
          <a:solidFill>
            <a:srgbClr val="1199FF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Calculate Desired LOD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09600" y="3333750"/>
            <a:ext cx="3429000" cy="304800"/>
          </a:xfrm>
          <a:prstGeom prst="rect">
            <a:avLst/>
          </a:prstGeom>
          <a:solidFill>
            <a:srgbClr val="FF6565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Clamp LOD with Min-LOD Texture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09600" y="3638550"/>
            <a:ext cx="3429000" cy="304800"/>
          </a:xfrm>
          <a:prstGeom prst="rect">
            <a:avLst/>
          </a:prstGeom>
          <a:solidFill>
            <a:srgbClr val="00D05E"/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Trilinear</a:t>
            </a: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Anisotropic Texture Fetch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09600" y="3943350"/>
            <a:ext cx="3429000" cy="304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kumimoji="0" lang="en-US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Fall Back To Resident</a:t>
            </a:r>
            <a:r>
              <a:rPr kumimoji="0" lang="en-US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 Data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4876800" y="3181350"/>
            <a:ext cx="3733800" cy="1447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81639" tIns="40819" rIns="81639" bIns="40819" rtlCol="0" anchor="ctr" anchorCtr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if ( !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sparseTexelResident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code )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for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= ceil(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);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&lt;= 8.0;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+= 1.0 )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code =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sparseTextureLod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virtualTexture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arrayCoords.xyz,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, color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if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sparseTexelResident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( code )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    break;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}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if ( </a:t>
            </a:r>
            <a:r>
              <a:rPr lang="en-US" sz="600" dirty="0" err="1" smtClean="0">
                <a:latin typeface="Arial" pitchFamily="34" charset="0"/>
                <a:cs typeface="Arial" pitchFamily="34" charset="0"/>
              </a:rPr>
              <a:t>sampleLOD</a:t>
            </a:r>
            <a:r>
              <a:rPr lang="en-US" sz="600" dirty="0" smtClean="0">
                <a:latin typeface="Arial" pitchFamily="34" charset="0"/>
                <a:cs typeface="Arial" pitchFamily="34" charset="0"/>
              </a:rPr>
              <a:t> &gt; 8.0 ) {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    color = vec4( 0, 0, 0, 0 );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600" dirty="0" smtClean="0">
                <a:latin typeface="Arial" pitchFamily="34" charset="0"/>
                <a:cs typeface="Arial" pitchFamily="34" charset="0"/>
              </a:rPr>
              <a:t>    }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7" name="Straight Arrow Connector 16"/>
          <p:cNvCxnSpPr>
            <a:stCxn id="15" idx="3"/>
          </p:cNvCxnSpPr>
          <p:nvPr/>
        </p:nvCxnSpPr>
        <p:spPr>
          <a:xfrm flipV="1">
            <a:off x="4038600" y="4019550"/>
            <a:ext cx="762000" cy="76200"/>
          </a:xfrm>
          <a:prstGeom prst="straightConnector1">
            <a:avLst/>
          </a:prstGeom>
          <a:ln w="50800">
            <a:solidFill>
              <a:schemeClr val="accent4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 txBox="1">
            <a:spLocks/>
          </p:cNvSpPr>
          <p:nvPr/>
        </p:nvSpPr>
        <p:spPr>
          <a:xfrm>
            <a:off x="4876800" y="438150"/>
            <a:ext cx="3733800" cy="1219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vert="horz" lIns="81639" tIns="40819" rIns="81639" bIns="40819" rtlCol="0" anchor="ctr" anchorCtr="0">
            <a:norm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vec2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borderlessCoords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virtCoords.xy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* 120.0 / 128.0;</a:t>
            </a:r>
          </a:p>
          <a:p>
            <a:pPr marL="306146" lvl="0" indent="-306146">
              <a:spcBef>
                <a:spcPct val="20000"/>
              </a:spcBef>
            </a:pPr>
            <a:endParaRPr lang="en-US" sz="7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const float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widthInPRTs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4;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float2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layerCoords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borderlessCoords.xy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*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widthInPRTs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endParaRPr lang="en-US" sz="700" dirty="0" smtClean="0">
              <a:latin typeface="Arial" pitchFamily="34" charset="0"/>
              <a:cs typeface="Arial" pitchFamily="34" charset="0"/>
            </a:endParaRP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vec3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arrayCoords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arrayCoords.xy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fract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layerCoords.xy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);</a:t>
            </a:r>
          </a:p>
          <a:p>
            <a:pPr marL="306146" lvl="0" indent="-306146">
              <a:spcBef>
                <a:spcPct val="20000"/>
              </a:spcBef>
            </a:pPr>
            <a:r>
              <a:rPr lang="en-US" sz="700" dirty="0" smtClean="0">
                <a:latin typeface="Arial" pitchFamily="34" charset="0"/>
                <a:cs typeface="Arial" pitchFamily="34" charset="0"/>
              </a:rPr>
              <a:t>   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arrayCoords.z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= floor(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layerCoords.y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 *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widthInPRTs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+ floor( </a:t>
            </a:r>
            <a:r>
              <a:rPr lang="en-US" sz="700" dirty="0" err="1" smtClean="0">
                <a:latin typeface="Arial" pitchFamily="34" charset="0"/>
                <a:cs typeface="Arial" pitchFamily="34" charset="0"/>
              </a:rPr>
              <a:t>layerCoords.x</a:t>
            </a:r>
            <a:r>
              <a:rPr lang="en-US" sz="700" dirty="0" smtClean="0">
                <a:latin typeface="Arial" pitchFamily="34" charset="0"/>
                <a:cs typeface="Arial" pitchFamily="34" charset="0"/>
              </a:rPr>
              <a:t> );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609600" y="2724150"/>
            <a:ext cx="3429000" cy="3048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vert="horz" lIns="81639" tIns="40819" rIns="81639" bIns="40819" rtlCol="0">
            <a:noAutofit/>
          </a:bodyPr>
          <a:lstStyle/>
          <a:p>
            <a:pPr marL="306146" lvl="0" indent="-306146">
              <a:spcBef>
                <a:spcPct val="20000"/>
              </a:spcBef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Calculate Texture Array Coordinates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23" name="Straight Arrow Connector 22"/>
          <p:cNvCxnSpPr>
            <a:stCxn id="22" idx="3"/>
          </p:cNvCxnSpPr>
          <p:nvPr/>
        </p:nvCxnSpPr>
        <p:spPr>
          <a:xfrm flipV="1">
            <a:off x="4038600" y="1428750"/>
            <a:ext cx="762000" cy="1447800"/>
          </a:xfrm>
          <a:prstGeom prst="straightConnector1">
            <a:avLst/>
          </a:prstGeom>
          <a:ln w="50800">
            <a:solidFill>
              <a:schemeClr val="accent6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Hardware Virtual Texture Page Sizes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751"/>
            <a:ext cx="8229600" cy="1981199"/>
          </a:xfrm>
        </p:spPr>
        <p:txBody>
          <a:bodyPr anchor="ctr" anchorCtr="0">
            <a:normAutofit lnSpcReduction="10000"/>
          </a:bodyPr>
          <a:lstStyle/>
          <a:p>
            <a:r>
              <a:rPr lang="en-US" dirty="0" smtClean="0"/>
              <a:t>PRT pages do not have a fixed size in </a:t>
            </a:r>
            <a:r>
              <a:rPr lang="en-US" dirty="0" err="1" smtClean="0"/>
              <a:t>texels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PRT pages have a fixed size in memory.</a:t>
            </a:r>
          </a:p>
          <a:p>
            <a:r>
              <a:rPr lang="en-US" dirty="0" smtClean="0"/>
              <a:t>On current AMD hardware the PRT pages are always 64 </a:t>
            </a:r>
            <a:r>
              <a:rPr lang="en-US" dirty="0" err="1" smtClean="0"/>
              <a:t>kB</a:t>
            </a:r>
            <a:r>
              <a:rPr lang="en-US" dirty="0" smtClean="0"/>
              <a:t>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447800" y="3105150"/>
          <a:ext cx="6096000" cy="150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Format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Size in </a:t>
                      </a:r>
                      <a:r>
                        <a:rPr lang="en-US" sz="2000" dirty="0" err="1" smtClean="0"/>
                        <a:t>Texels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uncompressed RGBA-8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/>
                        <a:t>128 x 128 </a:t>
                      </a:r>
                      <a:r>
                        <a:rPr lang="en-US" sz="1800" kern="1200" dirty="0" err="1" smtClean="0"/>
                        <a:t>texels</a:t>
                      </a:r>
                      <a:endParaRPr lang="en-US" sz="1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DXT5/BC3 compressed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/>
                        <a:t>256 x 256 </a:t>
                      </a:r>
                      <a:r>
                        <a:rPr lang="en-US" sz="1800" kern="1200" dirty="0" err="1" smtClean="0"/>
                        <a:t>texels</a:t>
                      </a:r>
                      <a:endParaRPr lang="en-US" sz="1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/>
                        <a:t>DXT1/BC1 compressed</a:t>
                      </a:r>
                      <a:endParaRPr lang="en-US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/>
                        <a:t>512 x 256 </a:t>
                      </a:r>
                      <a:r>
                        <a:rPr lang="en-US" sz="1800" kern="1200" dirty="0" err="1" smtClean="0"/>
                        <a:t>texels</a:t>
                      </a:r>
                      <a:endParaRPr lang="en-US" sz="1800" b="1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Supporting Different Page Sizes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r>
              <a:rPr lang="en-US" dirty="0" smtClean="0"/>
              <a:t>Support for uncompressed and compressed PRTs is desirable.</a:t>
            </a:r>
          </a:p>
          <a:p>
            <a:r>
              <a:rPr lang="en-US" dirty="0" smtClean="0"/>
              <a:t>Virtual texture page size on disk is 128 x 128.</a:t>
            </a:r>
          </a:p>
          <a:p>
            <a:r>
              <a:rPr lang="en-US" dirty="0" smtClean="0"/>
              <a:t>Maps directly to an uncompressed PRT page.</a:t>
            </a:r>
          </a:p>
          <a:p>
            <a:r>
              <a:rPr lang="en-US" dirty="0" smtClean="0"/>
              <a:t>Integer multiple of on disk pages used to create a compressed PRT page.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PRT Page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TexSubImage</a:t>
            </a:r>
            <a:r>
              <a:rPr lang="en-US" dirty="0" smtClean="0"/>
              <a:t> used to both simultaneously upload texture data and update page tables.</a:t>
            </a:r>
          </a:p>
          <a:p>
            <a:r>
              <a:rPr lang="en-US" dirty="0" smtClean="0"/>
              <a:t>Need the texture data before calling </a:t>
            </a:r>
            <a:r>
              <a:rPr lang="en-US" dirty="0" err="1" smtClean="0"/>
              <a:t>TexSubImage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Only after </a:t>
            </a:r>
            <a:r>
              <a:rPr lang="en-US" dirty="0" err="1" smtClean="0"/>
              <a:t>TexSubImage</a:t>
            </a:r>
            <a:r>
              <a:rPr lang="en-US" dirty="0" smtClean="0"/>
              <a:t> was called you know whether physical memory was available.</a:t>
            </a:r>
          </a:p>
          <a:p>
            <a:r>
              <a:rPr lang="en-US" dirty="0" smtClean="0"/>
              <a:t>Getting the texture data ready may require significant effort (streaming, </a:t>
            </a:r>
            <a:r>
              <a:rPr lang="en-US" dirty="0" err="1" smtClean="0"/>
              <a:t>transcoding</a:t>
            </a:r>
            <a:r>
              <a:rPr lang="en-US" dirty="0" smtClean="0"/>
              <a:t> etc.) only to find out no more physical memory is available.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PRT Page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Undesirable to drop page or free up memory last minute after </a:t>
            </a:r>
            <a:r>
              <a:rPr lang="en-US" dirty="0" err="1" smtClean="0"/>
              <a:t>TexSubImage</a:t>
            </a:r>
            <a:r>
              <a:rPr lang="en-US" dirty="0" smtClean="0"/>
              <a:t> fails.</a:t>
            </a:r>
          </a:p>
          <a:p>
            <a:r>
              <a:rPr lang="en-US" dirty="0" smtClean="0"/>
              <a:t>Need to know if physical memory is available first so memory can be freed up early on.</a:t>
            </a:r>
          </a:p>
          <a:p>
            <a:r>
              <a:rPr lang="en-US" dirty="0" smtClean="0"/>
              <a:t>Extensions to separate page table update from texture page allocation + population are being worked on.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Are PRTs worth the trouble?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fontScale="92500"/>
          </a:bodyPr>
          <a:lstStyle/>
          <a:p>
            <a:r>
              <a:rPr lang="en-US" dirty="0" smtClean="0"/>
              <a:t>PRTs do not need pages with borders.</a:t>
            </a:r>
          </a:p>
          <a:p>
            <a:pPr lvl="1"/>
            <a:r>
              <a:rPr lang="en-US" i="1" dirty="0" smtClean="0"/>
              <a:t>Simplifies things everywhere.</a:t>
            </a:r>
          </a:p>
          <a:p>
            <a:r>
              <a:rPr lang="en-US" dirty="0" smtClean="0"/>
              <a:t>The number of resident PRT pages is not limited by the size of a physical textures.</a:t>
            </a:r>
          </a:p>
          <a:p>
            <a:pPr lvl="1"/>
            <a:r>
              <a:rPr lang="en-US" i="1" dirty="0" smtClean="0"/>
              <a:t>All available video memory can be used.</a:t>
            </a:r>
          </a:p>
          <a:p>
            <a:r>
              <a:rPr lang="en-US" dirty="0" smtClean="0"/>
              <a:t>PRTs support proper high quality texture filtering.</a:t>
            </a:r>
          </a:p>
          <a:p>
            <a:pPr lvl="1"/>
            <a:r>
              <a:rPr lang="en-US" i="1" dirty="0" smtClean="0"/>
              <a:t>The anisotropic footprint not limited by page border size.</a:t>
            </a:r>
            <a:endParaRPr lang="en-US" i="1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Software Virtual Textures in RAGE</a:t>
            </a:r>
            <a:endParaRPr lang="en-US" dirty="0"/>
          </a:p>
        </p:txBody>
      </p:sp>
      <p:pic>
        <p:nvPicPr>
          <p:cNvPr id="4" name="Content Placeholder 3" descr="virtualtexturing2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87630" y="1047750"/>
            <a:ext cx="4968739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Increasing Texture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Autofit/>
          </a:bodyPr>
          <a:lstStyle/>
          <a:p>
            <a:r>
              <a:rPr lang="en-US" sz="3000" dirty="0" smtClean="0"/>
              <a:t>Uniquely textured worlds require a lot of storage and bandwidth.</a:t>
            </a:r>
          </a:p>
          <a:p>
            <a:endParaRPr lang="en-US" sz="3000" dirty="0" smtClean="0"/>
          </a:p>
          <a:p>
            <a:r>
              <a:rPr lang="en-US" sz="3000" dirty="0" smtClean="0"/>
              <a:t>Can only reasonably ship so much detail to consumer (DVD, </a:t>
            </a:r>
            <a:r>
              <a:rPr lang="en-US" sz="3000" dirty="0" err="1" smtClean="0"/>
              <a:t>BluRay</a:t>
            </a:r>
            <a:r>
              <a:rPr lang="en-US" sz="3000" dirty="0" smtClean="0"/>
              <a:t>, Digital-download).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Solutions for More Texture Detail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Stream detail at run-time over the Internet.</a:t>
            </a:r>
          </a:p>
          <a:p>
            <a:pPr marL="514350" lvl="1" indent="-514350">
              <a:buNone/>
            </a:pPr>
            <a:r>
              <a:rPr lang="en-US" sz="2800" i="1" dirty="0" smtClean="0"/>
              <a:t>		</a:t>
            </a:r>
            <a:r>
              <a:rPr lang="en-US" sz="2400" i="1" dirty="0" smtClean="0"/>
              <a:t>Must be online to experience virtual world.</a:t>
            </a:r>
            <a:endParaRPr lang="en-US" sz="1600" i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Enhance detail with detail textures.</a:t>
            </a:r>
          </a:p>
          <a:p>
            <a:pPr marL="871519" lvl="1" indent="-514350">
              <a:buNone/>
            </a:pPr>
            <a:r>
              <a:rPr lang="en-US" sz="2800" dirty="0" smtClean="0"/>
              <a:t>	</a:t>
            </a:r>
            <a:r>
              <a:rPr lang="en-US" sz="2400" i="1" dirty="0" smtClean="0"/>
              <a:t>Specialized form of texture compression.</a:t>
            </a:r>
            <a:endParaRPr lang="en-US" sz="2800" i="1" dirty="0" smtClean="0"/>
          </a:p>
          <a:p>
            <a:pPr marL="871519" lvl="1" indent="-514350">
              <a:buNone/>
            </a:pPr>
            <a:r>
              <a:rPr lang="en-US" sz="2800" dirty="0" smtClean="0"/>
              <a:t>	</a:t>
            </a:r>
            <a:r>
              <a:rPr lang="en-US" sz="2400" i="1" dirty="0" smtClean="0"/>
              <a:t>Limited variety and creation, selection, run-time cost.</a:t>
            </a:r>
            <a:endParaRPr lang="en-US" sz="2800" i="1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Programmatically enhance texture detail.</a:t>
            </a:r>
          </a:p>
          <a:p>
            <a:pPr marL="871519" lvl="1" indent="-514350">
              <a:buNone/>
            </a:pPr>
            <a:r>
              <a:rPr lang="en-US" sz="2800" dirty="0" smtClean="0"/>
              <a:t>	</a:t>
            </a:r>
            <a:r>
              <a:rPr lang="en-US" sz="2400" i="1" dirty="0" smtClean="0"/>
              <a:t>Virtual textures are well suited for efficient programmatic texture enhancement.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Virtual Texture </a:t>
            </a:r>
            <a:r>
              <a:rPr lang="en-US" dirty="0" err="1" smtClean="0"/>
              <a:t>Upsampling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fontScale="85000" lnSpcReduction="10000"/>
          </a:bodyPr>
          <a:lstStyle/>
          <a:p>
            <a:r>
              <a:rPr lang="en-US" dirty="0" smtClean="0"/>
              <a:t>Allocate a software virtual texture or PRT much larger than the virtual texture stored on disk.</a:t>
            </a:r>
          </a:p>
          <a:p>
            <a:r>
              <a:rPr lang="en-US" dirty="0" err="1" smtClean="0"/>
              <a:t>Upsample</a:t>
            </a:r>
            <a:r>
              <a:rPr lang="en-US" dirty="0" smtClean="0"/>
              <a:t> a coarser texture page to populate a texture page for which no original content is stored on disk.</a:t>
            </a:r>
          </a:p>
          <a:p>
            <a:r>
              <a:rPr lang="en-US" dirty="0" smtClean="0"/>
              <a:t>As opposed to </a:t>
            </a:r>
            <a:r>
              <a:rPr lang="en-US" dirty="0" err="1" smtClean="0"/>
              <a:t>upsampling</a:t>
            </a:r>
            <a:r>
              <a:rPr lang="en-US" dirty="0" smtClean="0"/>
              <a:t> (or magnifying) for every pixel in a fragment program the cost is amortized by </a:t>
            </a:r>
            <a:r>
              <a:rPr lang="en-US" dirty="0" err="1" smtClean="0"/>
              <a:t>upsampling</a:t>
            </a:r>
            <a:r>
              <a:rPr lang="en-US" dirty="0" smtClean="0"/>
              <a:t> once when a page is made resident.</a:t>
            </a:r>
          </a:p>
          <a:p>
            <a:r>
              <a:rPr lang="en-US" dirty="0" smtClean="0"/>
              <a:t>Can use various interesting </a:t>
            </a:r>
            <a:r>
              <a:rPr lang="en-US" dirty="0" err="1" smtClean="0"/>
              <a:t>upsampling</a:t>
            </a:r>
            <a:r>
              <a:rPr lang="en-US" dirty="0" smtClean="0"/>
              <a:t> algorithms. (</a:t>
            </a:r>
            <a:r>
              <a:rPr lang="en-US" dirty="0" err="1" smtClean="0"/>
              <a:t>bicubic</a:t>
            </a:r>
            <a:r>
              <a:rPr lang="en-US" dirty="0" smtClean="0"/>
              <a:t>, </a:t>
            </a:r>
            <a:r>
              <a:rPr lang="en-US" dirty="0" err="1" smtClean="0"/>
              <a:t>Sinc</a:t>
            </a:r>
            <a:r>
              <a:rPr lang="en-US" dirty="0" smtClean="0"/>
              <a:t>, sharpening, edge enhancing etc.)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Virtual Texture </a:t>
            </a:r>
            <a:r>
              <a:rPr lang="en-US" dirty="0" err="1" smtClean="0"/>
              <a:t>Upsampling</a:t>
            </a:r>
            <a:r>
              <a:rPr lang="en-US" dirty="0" smtClean="0"/>
              <a:t> Example</a:t>
            </a:r>
            <a:endParaRPr lang="en-US" dirty="0"/>
          </a:p>
        </p:txBody>
      </p:sp>
      <p:pic>
        <p:nvPicPr>
          <p:cNvPr id="4" name="Content Placeholder 3" descr="03_hw_bilinear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254250" y="1047750"/>
            <a:ext cx="4635500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Virtual Texture </a:t>
            </a:r>
            <a:r>
              <a:rPr lang="en-US" dirty="0" err="1" smtClean="0"/>
              <a:t>Upsampling</a:t>
            </a:r>
            <a:r>
              <a:rPr lang="en-US" dirty="0" smtClean="0"/>
              <a:t> Example</a:t>
            </a:r>
            <a:endParaRPr lang="en-US" dirty="0"/>
          </a:p>
        </p:txBody>
      </p:sp>
      <p:pic>
        <p:nvPicPr>
          <p:cNvPr id="6" name="Content Placeholder 5" descr="03_sw_bicubic_sharpen_nois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254250" y="1047750"/>
            <a:ext cx="4635500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dirty="0" err="1" smtClean="0"/>
              <a:t>Upsampling</a:t>
            </a:r>
            <a:r>
              <a:rPr lang="en-US" sz="3100" dirty="0" smtClean="0"/>
              <a:t> Avoids Bilinear Magnification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r>
              <a:rPr lang="en-US" dirty="0" smtClean="0"/>
              <a:t>Not relying on standard bilinear magnification because new texture data is generated as the viewer approaches a textured surface.</a:t>
            </a:r>
          </a:p>
          <a:p>
            <a:r>
              <a:rPr lang="en-US" dirty="0" smtClean="0"/>
              <a:t>Need less bits of sub-</a:t>
            </a:r>
            <a:r>
              <a:rPr lang="en-US" dirty="0" err="1" smtClean="0"/>
              <a:t>texel</a:t>
            </a:r>
            <a:r>
              <a:rPr lang="en-US" dirty="0" smtClean="0"/>
              <a:t> precision on texture filtering.</a:t>
            </a:r>
          </a:p>
          <a:p>
            <a:r>
              <a:rPr lang="en-US" dirty="0" smtClean="0"/>
              <a:t>This frees up bits that can be used to support larger textures.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Populating Virtual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lnSpcReduction="10000"/>
          </a:bodyPr>
          <a:lstStyle/>
          <a:p>
            <a:r>
              <a:rPr lang="en-US" dirty="0" smtClean="0"/>
              <a:t>Populating a virtual texture currently faces significant API overhead.</a:t>
            </a:r>
          </a:p>
          <a:p>
            <a:r>
              <a:rPr lang="en-US" dirty="0" smtClean="0"/>
              <a:t>In RAGE uploading texture data through the graphics driver may cost more than 6 milliseconds of CPU time per frame.</a:t>
            </a:r>
          </a:p>
          <a:p>
            <a:r>
              <a:rPr lang="en-US" dirty="0" smtClean="0"/>
              <a:t>Texture updates are also synchronized with rendering when instead they could happen completely asynchronously.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Direct Texture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 fontScale="77500" lnSpcReduction="20000"/>
          </a:bodyPr>
          <a:lstStyle/>
          <a:p>
            <a:r>
              <a:rPr lang="en-US" dirty="0" smtClean="0"/>
              <a:t>Unified memory architectures are the future.</a:t>
            </a:r>
          </a:p>
          <a:p>
            <a:r>
              <a:rPr lang="en-US" dirty="0" smtClean="0"/>
              <a:t>On the consoles we have had direct access to texture memory for years.</a:t>
            </a:r>
          </a:p>
          <a:p>
            <a:r>
              <a:rPr lang="en-US" dirty="0" smtClean="0"/>
              <a:t>Direct access allows virtual texture pages to be updated asynchronously.</a:t>
            </a:r>
          </a:p>
          <a:p>
            <a:r>
              <a:rPr lang="en-US" dirty="0" smtClean="0"/>
              <a:t>GPU texture caches may not be coherent with texture memory when directly writing to memory.</a:t>
            </a:r>
          </a:p>
          <a:p>
            <a:r>
              <a:rPr lang="en-US" dirty="0" smtClean="0"/>
              <a:t>Page table and texture updates can be spaced far apart and texture caches are typically flushed frequently enough.</a:t>
            </a:r>
          </a:p>
          <a:p>
            <a:r>
              <a:rPr lang="en-US" dirty="0" smtClean="0"/>
              <a:t>Extensions for direct texture access are being worked on.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Tiled Texture Formats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Tiled formats are used for improved memory access patterns and performance.</a:t>
            </a:r>
          </a:p>
          <a:p>
            <a:r>
              <a:rPr lang="en-US" dirty="0" smtClean="0"/>
              <a:t>For direct texture access either use linear (non-tiled) or use known specified tiled format.</a:t>
            </a:r>
          </a:p>
          <a:p>
            <a:r>
              <a:rPr lang="en-US" dirty="0" smtClean="0"/>
              <a:t>Direct texture access does not allow arbitrary tiling changes for new hardware/drivers.</a:t>
            </a:r>
          </a:p>
          <a:p>
            <a:r>
              <a:rPr lang="en-US" dirty="0" smtClean="0"/>
              <a:t>Need standardized tiled formats.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Course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47751"/>
            <a:ext cx="7543800" cy="3124200"/>
          </a:xfrm>
        </p:spPr>
        <p:txBody>
          <a:bodyPr anchor="ctr" anchorCtr="0">
            <a:normAutofit/>
          </a:bodyPr>
          <a:lstStyle/>
          <a:p>
            <a:pPr>
              <a:buNone/>
            </a:pPr>
            <a:r>
              <a:rPr lang="en-US" sz="3200" b="1" dirty="0" smtClean="0"/>
              <a:t>http://cesium.agi.com/massiveworlds/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Software Virtual Textures in RAGE</a:t>
            </a:r>
            <a:endParaRPr lang="en-US" dirty="0"/>
          </a:p>
        </p:txBody>
      </p:sp>
      <p:pic>
        <p:nvPicPr>
          <p:cNvPr id="4" name="Content Placeholder 3" descr="virtualtexturing3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87630" y="1047750"/>
            <a:ext cx="4968739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33375"/>
            <a:ext cx="8534400" cy="6191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Address Translation</a:t>
            </a:r>
            <a:endParaRPr lang="en-US" dirty="0"/>
          </a:p>
        </p:txBody>
      </p:sp>
      <p:pic>
        <p:nvPicPr>
          <p:cNvPr id="4" name="Content Placeholder 3" descr="virtualtexturingoverview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964531" y="1047750"/>
            <a:ext cx="5214938" cy="3476625"/>
          </a:xfr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Table Texture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Autofit/>
          </a:bodyPr>
          <a:lstStyle/>
          <a:p>
            <a:r>
              <a:rPr lang="en-US" sz="2000" dirty="0" smtClean="0"/>
              <a:t>Page table is typically a texture with one </a:t>
            </a:r>
            <a:r>
              <a:rPr lang="en-US" sz="2000" dirty="0" err="1" smtClean="0"/>
              <a:t>texel</a:t>
            </a:r>
            <a:r>
              <a:rPr lang="en-US" sz="2000" dirty="0" smtClean="0"/>
              <a:t> per virtual page where each </a:t>
            </a:r>
            <a:r>
              <a:rPr lang="en-US" sz="2000" dirty="0" err="1" smtClean="0"/>
              <a:t>texel</a:t>
            </a:r>
            <a:r>
              <a:rPr lang="en-US" sz="2000" dirty="0" smtClean="0"/>
              <a:t> stores a mapping from a virtual page to a physical page.</a:t>
            </a:r>
          </a:p>
          <a:p>
            <a:r>
              <a:rPr lang="en-US" sz="2000" dirty="0" smtClean="0"/>
              <a:t>A page table texture effectively stores the complete quad-tree whether pages are resident or not.</a:t>
            </a:r>
          </a:p>
          <a:p>
            <a:r>
              <a:rPr lang="en-US" sz="2000" dirty="0" smtClean="0"/>
              <a:t>The page table texture stores a mapping to the nearest resident coarser texture page for any virtual page that is not resident.</a:t>
            </a:r>
          </a:p>
          <a:p>
            <a:r>
              <a:rPr lang="en-US" sz="2000" dirty="0" smtClean="0"/>
              <a:t>By using a </a:t>
            </a:r>
            <a:r>
              <a:rPr lang="en-US" sz="2000" dirty="0" smtClean="0"/>
              <a:t>FP32x4 </a:t>
            </a:r>
            <a:r>
              <a:rPr lang="en-US" sz="2000" dirty="0" smtClean="0"/>
              <a:t>texture the page table can store the mapping from virtual to physical space as a simple scale and bias.</a:t>
            </a:r>
          </a:p>
          <a:p>
            <a:r>
              <a:rPr lang="en-US" sz="2000" dirty="0" smtClean="0"/>
              <a:t>Other, more memory efficient page tables (5:6:5 etc.) are typically used in practice.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Table Sampling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Autofit/>
          </a:bodyPr>
          <a:lstStyle/>
          <a:p>
            <a:r>
              <a:rPr lang="en-US" sz="2200" dirty="0" smtClean="0"/>
              <a:t>Page table must be point sampled.</a:t>
            </a:r>
          </a:p>
          <a:p>
            <a:pPr lvl="1"/>
            <a:r>
              <a:rPr lang="en-US" sz="1800" dirty="0" smtClean="0"/>
              <a:t>Blending adjacent, completely independent mappings makes no sense.</a:t>
            </a:r>
          </a:p>
          <a:p>
            <a:r>
              <a:rPr lang="en-US" sz="2200" dirty="0" smtClean="0"/>
              <a:t>Hardware page table lookup unaware of anisotropic lookup that follows.</a:t>
            </a:r>
          </a:p>
          <a:p>
            <a:pPr lvl="1"/>
            <a:r>
              <a:rPr lang="en-US" sz="1800" dirty="0" smtClean="0"/>
              <a:t>Texture LODs for point sampling and anisotropic sampling are different.</a:t>
            </a:r>
          </a:p>
          <a:p>
            <a:r>
              <a:rPr lang="en-US" sz="2200" dirty="0" smtClean="0"/>
              <a:t>Typically end up with mapping to texture page that is too coarse.</a:t>
            </a:r>
          </a:p>
          <a:p>
            <a:r>
              <a:rPr lang="en-US" sz="2200" dirty="0" smtClean="0"/>
              <a:t>Not enough texture detail for the anisotropic texture filter.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Page Table Sampling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>
            <a:normAutofit/>
          </a:bodyPr>
          <a:lstStyle/>
          <a:p>
            <a:r>
              <a:rPr lang="en-US" sz="2200" dirty="0" smtClean="0"/>
              <a:t>RAGE uses fixed page table LOD bias of “- log2( </a:t>
            </a:r>
            <a:r>
              <a:rPr lang="en-US" sz="2200" dirty="0" err="1" smtClean="0"/>
              <a:t>maxAniso</a:t>
            </a:r>
            <a:r>
              <a:rPr lang="en-US" sz="2200" dirty="0" smtClean="0"/>
              <a:t> )”.</a:t>
            </a:r>
          </a:p>
          <a:p>
            <a:r>
              <a:rPr lang="en-US" sz="2200" dirty="0" smtClean="0"/>
              <a:t>Results in appropriate detail on surfaces at oblique angle to view with maximized sample footprint (anisotropic).</a:t>
            </a:r>
          </a:p>
          <a:p>
            <a:r>
              <a:rPr lang="en-US" sz="2200" dirty="0" smtClean="0"/>
              <a:t>Causes aliasing on surfaces orthogonal to view with minimized sample footprint (isotropic).</a:t>
            </a:r>
          </a:p>
          <a:p>
            <a:r>
              <a:rPr lang="en-US" sz="2200" dirty="0" smtClean="0"/>
              <a:t>Real solution is to calculate correct page table LOD in fragment program based on anisotropy.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3594</Words>
  <Application>Microsoft Office PowerPoint</Application>
  <PresentationFormat>On-screen Show (16:9)</PresentationFormat>
  <Paragraphs>457</Paragraphs>
  <Slides>49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51" baseType="lpstr">
      <vt:lpstr>Office Theme</vt:lpstr>
      <vt:lpstr>1_Office Theme</vt:lpstr>
      <vt:lpstr>High Quality Software and Hardware Virtual Textures</vt:lpstr>
      <vt:lpstr>Software Virtual Textures</vt:lpstr>
      <vt:lpstr>Software Virtual Textures in RAGE</vt:lpstr>
      <vt:lpstr>Software Virtual Textures in RAGE</vt:lpstr>
      <vt:lpstr>Software Virtual Textures in RAGE</vt:lpstr>
      <vt:lpstr>Address Translation</vt:lpstr>
      <vt:lpstr>Page Table Texture</vt:lpstr>
      <vt:lpstr>Page Table Sampling Issue</vt:lpstr>
      <vt:lpstr>Page Table Sampling Solution</vt:lpstr>
      <vt:lpstr>Page Table LOD Calculation</vt:lpstr>
      <vt:lpstr>Page Table LOD Calculation</vt:lpstr>
      <vt:lpstr>Anisotropic Filtering Issue</vt:lpstr>
      <vt:lpstr>Anisotropic Filtering Solutions</vt:lpstr>
      <vt:lpstr>Normal Trilinear Anisotropic</vt:lpstr>
      <vt:lpstr>Mip Mapped Physical Texture</vt:lpstr>
      <vt:lpstr>Two Anisotropic Physical Lookups</vt:lpstr>
      <vt:lpstr>Two Anisotropic Physical Lookups</vt:lpstr>
      <vt:lpstr>Texture Popping Issue</vt:lpstr>
      <vt:lpstr>Texture Popping Solutions</vt:lpstr>
      <vt:lpstr>Clamp LOD with Min-LOD Texture</vt:lpstr>
      <vt:lpstr>Software Virtual Texture Sampling</vt:lpstr>
      <vt:lpstr>Hardware Virtual Textures</vt:lpstr>
      <vt:lpstr>Hardware Virtual Texture Sampling</vt:lpstr>
      <vt:lpstr>Fall Back To Resident Texture Data</vt:lpstr>
      <vt:lpstr>Hardware Virtual Texture Sampling</vt:lpstr>
      <vt:lpstr>Borderless Texture Pages</vt:lpstr>
      <vt:lpstr>Borderless Texture Page Issue</vt:lpstr>
      <vt:lpstr>Borderless Texture Page Solutions</vt:lpstr>
      <vt:lpstr>Hardware Virtual Texture Size Limit</vt:lpstr>
      <vt:lpstr>Example 64k x 64k Virtual Texture</vt:lpstr>
      <vt:lpstr>Partially Resident Texture Array</vt:lpstr>
      <vt:lpstr>Split Texture Islands &gt; 16k</vt:lpstr>
      <vt:lpstr>Texture Array Coordinate Calculation</vt:lpstr>
      <vt:lpstr>Hardware Virtual Texture Array Sampling</vt:lpstr>
      <vt:lpstr>Hardware Virtual Texture Page Sizes</vt:lpstr>
      <vt:lpstr>Supporting Different Page Sizes</vt:lpstr>
      <vt:lpstr>PRT Page Management</vt:lpstr>
      <vt:lpstr>PRT Page Management</vt:lpstr>
      <vt:lpstr>Are PRTs worth the trouble?</vt:lpstr>
      <vt:lpstr>Increasing Texture Detail</vt:lpstr>
      <vt:lpstr>Solutions for More Texture Detail</vt:lpstr>
      <vt:lpstr>Virtual Texture Upsampling</vt:lpstr>
      <vt:lpstr>Virtual Texture Upsampling Example</vt:lpstr>
      <vt:lpstr>Virtual Texture Upsampling Example</vt:lpstr>
      <vt:lpstr>Upsampling Avoids Bilinear Magnification</vt:lpstr>
      <vt:lpstr>Populating Virtual Textures</vt:lpstr>
      <vt:lpstr>Direct Texture Access</vt:lpstr>
      <vt:lpstr>Tiled Texture Formats</vt:lpstr>
      <vt:lpstr>Course Resources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2013-05-09T15:06:12Z</dcterms:created>
  <dcterms:modified xsi:type="dcterms:W3CDTF">2013-07-23T04:51:37Z</dcterms:modified>
</cp:coreProperties>
</file>

<file path=docProps/thumbnail.jpeg>
</file>